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Albert Sans Light"/>
      <p:regular r:id="rId20"/>
      <p:bold r:id="rId21"/>
      <p:italic r:id="rId22"/>
      <p:boldItalic r:id="rId23"/>
    </p:embeddedFont>
    <p:embeddedFont>
      <p:font typeface="Albert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lbertSansLight-regular.fntdata"/><Relationship Id="rId22" Type="http://schemas.openxmlformats.org/officeDocument/2006/relationships/font" Target="fonts/AlbertSansLight-italic.fntdata"/><Relationship Id="rId21" Type="http://schemas.openxmlformats.org/officeDocument/2006/relationships/font" Target="fonts/AlbertSansLight-bold.fntdata"/><Relationship Id="rId24" Type="http://schemas.openxmlformats.org/officeDocument/2006/relationships/font" Target="fonts/AlbertSans-regular.fntdata"/><Relationship Id="rId23" Type="http://schemas.openxmlformats.org/officeDocument/2006/relationships/font" Target="fonts/AlbertSansLigh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lbertSans-italic.fntdata"/><Relationship Id="rId25" Type="http://schemas.openxmlformats.org/officeDocument/2006/relationships/font" Target="fonts/AlbertSans-bold.fntdata"/><Relationship Id="rId27" Type="http://schemas.openxmlformats.org/officeDocument/2006/relationships/font" Target="fonts/Albert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" name="Google Shape;1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1c9c47ec33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1c9c47ec33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Alanah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1b82bedc15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1b82bedc15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Diego - security, graphics/ui/ux, server-client connections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18 merge pull requests, 540 commits to our repo (common to find conflicts) (most commits 212 week of dec 1st)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Xampp useful for speeding up php </a:t>
            </a:r>
            <a:r>
              <a:rPr lang="en"/>
              <a:t>development</a:t>
            </a:r>
            <a:r>
              <a:rPr lang="en"/>
              <a:t>, less branch switching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Large database management, multiple databases referencing userid (+ session management)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Css custom properties using bootstrap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Session starts on page, times out after 30 minutes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1c76b892b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1c76b892b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Tobias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199be34a4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199be34a4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1c9c47ec33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1c9c47ec33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31c5d9a49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31c5d9a49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Tobias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1aa1590c9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1aa1590c9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b82bedc1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b82bedc1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Yiqi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1b82bedc1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1b82bedc1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1b82bedc15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1b82bedc15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Alanah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b82bedc15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b82bedc15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1b82bedc15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1b82bedc15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Diego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1b82bedc15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1b82bedc15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Alanah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itle">
  <p:cSld name="TITLE">
    <p:bg>
      <p:bgPr>
        <a:solidFill>
          <a:srgbClr val="F9F7F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219000"/>
          </a:xfrm>
          <a:prstGeom prst="rect">
            <a:avLst/>
          </a:prstGeom>
          <a:solidFill>
            <a:srgbClr val="366A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4924500"/>
            <a:ext cx="9144000" cy="219000"/>
          </a:xfrm>
          <a:prstGeom prst="rect">
            <a:avLst/>
          </a:prstGeom>
          <a:solidFill>
            <a:srgbClr val="366A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5400000">
            <a:off x="-2465700" y="2462250"/>
            <a:ext cx="5150400" cy="219000"/>
          </a:xfrm>
          <a:prstGeom prst="rect">
            <a:avLst/>
          </a:prstGeom>
          <a:solidFill>
            <a:srgbClr val="FFD651">
              <a:alpha val="506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rot="5400000">
            <a:off x="6535200" y="2534700"/>
            <a:ext cx="5150400" cy="67200"/>
          </a:xfrm>
          <a:prstGeom prst="rect">
            <a:avLst/>
          </a:prstGeom>
          <a:solidFill>
            <a:srgbClr val="FFD651">
              <a:alpha val="506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5275" y="4375250"/>
            <a:ext cx="387400" cy="44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9F7F3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4F2E8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bert Sans"/>
              <a:buNone/>
              <a:defRPr sz="28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lbert Sans"/>
              <a:buChar char="●"/>
              <a:defRPr sz="18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○"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■"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●"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○"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■"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●"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○"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■"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10" Type="http://schemas.openxmlformats.org/officeDocument/2006/relationships/image" Target="../media/image47.png"/><Relationship Id="rId9" Type="http://schemas.openxmlformats.org/officeDocument/2006/relationships/image" Target="../media/image25.png"/><Relationship Id="rId5" Type="http://schemas.openxmlformats.org/officeDocument/2006/relationships/image" Target="../media/image36.png"/><Relationship Id="rId6" Type="http://schemas.openxmlformats.org/officeDocument/2006/relationships/image" Target="../media/image19.png"/><Relationship Id="rId7" Type="http://schemas.openxmlformats.org/officeDocument/2006/relationships/image" Target="../media/image30.png"/><Relationship Id="rId8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1.png"/><Relationship Id="rId10" Type="http://schemas.openxmlformats.org/officeDocument/2006/relationships/image" Target="../media/image39.png"/><Relationship Id="rId13" Type="http://schemas.openxmlformats.org/officeDocument/2006/relationships/image" Target="../media/image27.png"/><Relationship Id="rId1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4.png"/><Relationship Id="rId4" Type="http://schemas.openxmlformats.org/officeDocument/2006/relationships/image" Target="../media/image34.png"/><Relationship Id="rId9" Type="http://schemas.openxmlformats.org/officeDocument/2006/relationships/image" Target="../media/image40.png"/><Relationship Id="rId15" Type="http://schemas.openxmlformats.org/officeDocument/2006/relationships/image" Target="../media/image32.png"/><Relationship Id="rId14" Type="http://schemas.openxmlformats.org/officeDocument/2006/relationships/image" Target="../media/image42.png"/><Relationship Id="rId17" Type="http://schemas.openxmlformats.org/officeDocument/2006/relationships/image" Target="../media/image45.png"/><Relationship Id="rId16" Type="http://schemas.openxmlformats.org/officeDocument/2006/relationships/image" Target="../media/image38.png"/><Relationship Id="rId5" Type="http://schemas.openxmlformats.org/officeDocument/2006/relationships/hyperlink" Target="https://cerealkillers.eastus.cloudapp.azure.com/project/index.php" TargetMode="External"/><Relationship Id="rId6" Type="http://schemas.openxmlformats.org/officeDocument/2006/relationships/image" Target="../media/image43.png"/><Relationship Id="rId18" Type="http://schemas.openxmlformats.org/officeDocument/2006/relationships/image" Target="../media/image37.png"/><Relationship Id="rId7" Type="http://schemas.openxmlformats.org/officeDocument/2006/relationships/image" Target="../media/image33.png"/><Relationship Id="rId8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4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9.png"/><Relationship Id="rId7" Type="http://schemas.openxmlformats.org/officeDocument/2006/relationships/image" Target="../media/image24.png"/><Relationship Id="rId8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7F3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4"/>
          <p:cNvGrpSpPr/>
          <p:nvPr/>
        </p:nvGrpSpPr>
        <p:grpSpPr>
          <a:xfrm>
            <a:off x="0" y="13"/>
            <a:ext cx="9144000" cy="5143474"/>
            <a:chOff x="0" y="225"/>
            <a:chExt cx="9144000" cy="5143474"/>
          </a:xfrm>
        </p:grpSpPr>
        <p:pic>
          <p:nvPicPr>
            <p:cNvPr id="22" name="Google Shape;22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1707900"/>
              <a:ext cx="1667193" cy="1717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67199" y="1707900"/>
              <a:ext cx="1667193" cy="1717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34399" y="1707900"/>
              <a:ext cx="1667193" cy="1717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53372" y="1707900"/>
              <a:ext cx="1715427" cy="1717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6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68797" y="1707900"/>
              <a:ext cx="1667193" cy="1717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4"/>
            <p:cNvPicPr preferRelativeResize="0"/>
            <p:nvPr/>
          </p:nvPicPr>
          <p:blipFill rotWithShape="1">
            <a:blip r:embed="rId3">
              <a:alphaModFix/>
            </a:blip>
            <a:srcRect b="0" l="0" r="51536" t="0"/>
            <a:stretch/>
          </p:blipFill>
          <p:spPr>
            <a:xfrm>
              <a:off x="8336000" y="1707900"/>
              <a:ext cx="808000" cy="1717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28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3425800"/>
              <a:ext cx="1667193" cy="1717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67199" y="3425800"/>
              <a:ext cx="1667193" cy="1717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34399" y="3425800"/>
              <a:ext cx="1667193" cy="1717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31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01598" y="3425800"/>
              <a:ext cx="1667193" cy="1717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32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68797" y="3425800"/>
              <a:ext cx="1667193" cy="1717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4"/>
            <p:cNvPicPr preferRelativeResize="0"/>
            <p:nvPr/>
          </p:nvPicPr>
          <p:blipFill rotWithShape="1">
            <a:blip r:embed="rId3">
              <a:alphaModFix/>
            </a:blip>
            <a:srcRect b="0" l="0" r="51536" t="0"/>
            <a:stretch/>
          </p:blipFill>
          <p:spPr>
            <a:xfrm>
              <a:off x="8336000" y="3425800"/>
              <a:ext cx="808000" cy="1717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225"/>
              <a:ext cx="1667189" cy="1717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67196" y="225"/>
              <a:ext cx="1667189" cy="1717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34391" y="225"/>
              <a:ext cx="1667189" cy="1717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01587" y="225"/>
              <a:ext cx="1667189" cy="1717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68783" y="225"/>
              <a:ext cx="1667189" cy="1717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39;p4"/>
            <p:cNvPicPr preferRelativeResize="0"/>
            <p:nvPr/>
          </p:nvPicPr>
          <p:blipFill rotWithShape="1">
            <a:blip r:embed="rId3">
              <a:alphaModFix/>
            </a:blip>
            <a:srcRect b="0" l="0" r="51536" t="0"/>
            <a:stretch/>
          </p:blipFill>
          <p:spPr>
            <a:xfrm>
              <a:off x="8336001" y="225"/>
              <a:ext cx="807998" cy="17178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" name="Google Shape;40;p4"/>
          <p:cNvGrpSpPr/>
          <p:nvPr/>
        </p:nvGrpSpPr>
        <p:grpSpPr>
          <a:xfrm>
            <a:off x="0" y="814975"/>
            <a:ext cx="9144000" cy="3316425"/>
            <a:chOff x="0" y="814975"/>
            <a:chExt cx="9144000" cy="3316425"/>
          </a:xfrm>
        </p:grpSpPr>
        <p:pic>
          <p:nvPicPr>
            <p:cNvPr id="41" name="Google Shape;41;p4"/>
            <p:cNvPicPr preferRelativeResize="0"/>
            <p:nvPr/>
          </p:nvPicPr>
          <p:blipFill rotWithShape="1">
            <a:blip r:embed="rId4">
              <a:alphaModFix/>
            </a:blip>
            <a:srcRect b="0" l="21519" r="0" t="0"/>
            <a:stretch/>
          </p:blipFill>
          <p:spPr>
            <a:xfrm>
              <a:off x="1948048" y="2012475"/>
              <a:ext cx="5247901" cy="1624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4"/>
            <p:cNvSpPr txBox="1"/>
            <p:nvPr/>
          </p:nvSpPr>
          <p:spPr>
            <a:xfrm>
              <a:off x="0" y="3523900"/>
              <a:ext cx="9144000" cy="6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0E366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Alanah Angus, Alex Grushkin, Yiqi Liang, Tobias Manayath, Diego Martinez</a:t>
              </a:r>
              <a:endParaRPr b="1" sz="1600">
                <a:solidFill>
                  <a:srgbClr val="0E366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pic>
          <p:nvPicPr>
            <p:cNvPr id="43" name="Google Shape;43;p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89811" y="814975"/>
              <a:ext cx="1364375" cy="1554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2E8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"/>
          <p:cNvSpPr/>
          <p:nvPr/>
        </p:nvSpPr>
        <p:spPr>
          <a:xfrm>
            <a:off x="467800" y="606225"/>
            <a:ext cx="4863289" cy="40635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E3661"/>
                </a:solidFill>
                <a:latin typeface="Philosopher"/>
              </a:rPr>
              <a:t>Development Obstacles</a:t>
            </a:r>
          </a:p>
        </p:txBody>
      </p:sp>
      <p:sp>
        <p:nvSpPr>
          <p:cNvPr id="157" name="Google Shape;157;p13"/>
          <p:cNvSpPr txBox="1"/>
          <p:nvPr/>
        </p:nvSpPr>
        <p:spPr>
          <a:xfrm>
            <a:off x="467800" y="1168400"/>
            <a:ext cx="5968200" cy="36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3661"/>
              </a:buClr>
              <a:buSzPts val="1800"/>
              <a:buFont typeface="Albert Sans"/>
              <a:buChar char="●"/>
            </a:pPr>
            <a:r>
              <a:rPr lang="en" sz="1800">
                <a:solidFill>
                  <a:srgbClr val="0E3661"/>
                </a:solidFill>
                <a:latin typeface="Albert Sans"/>
                <a:ea typeface="Albert Sans"/>
                <a:cs typeface="Albert Sans"/>
                <a:sym typeface="Albert Sans"/>
              </a:rPr>
              <a:t>Despite</a:t>
            </a:r>
            <a:r>
              <a:rPr lang="en" sz="1800">
                <a:solidFill>
                  <a:srgbClr val="0E3661"/>
                </a:solidFill>
                <a:latin typeface="Albert Sans"/>
                <a:ea typeface="Albert Sans"/>
                <a:cs typeface="Albert Sans"/>
                <a:sym typeface="Albert Sans"/>
              </a:rPr>
              <a:t> parsing, ingredient lists had irregularities</a:t>
            </a:r>
            <a:endParaRPr sz="1800">
              <a:solidFill>
                <a:srgbClr val="0E366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3661"/>
              </a:buClr>
              <a:buSzPts val="1800"/>
              <a:buFont typeface="Albert Sans"/>
              <a:buChar char="●"/>
            </a:pPr>
            <a:r>
              <a:rPr lang="en" sz="1800">
                <a:solidFill>
                  <a:srgbClr val="0E3661"/>
                </a:solidFill>
                <a:latin typeface="Albert Sans"/>
                <a:ea typeface="Albert Sans"/>
                <a:cs typeface="Albert Sans"/>
                <a:sym typeface="Albert Sans"/>
              </a:rPr>
              <a:t>Confusion regarding branch syncing and different home directories</a:t>
            </a:r>
            <a:endParaRPr sz="1800">
              <a:solidFill>
                <a:srgbClr val="0E366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3661"/>
              </a:buClr>
              <a:buSzPts val="1800"/>
              <a:buFont typeface="Albert Sans"/>
              <a:buChar char="●"/>
            </a:pPr>
            <a:r>
              <a:rPr lang="en" sz="1800">
                <a:solidFill>
                  <a:srgbClr val="0E3661"/>
                </a:solidFill>
                <a:latin typeface="Albert Sans"/>
                <a:ea typeface="Albert Sans"/>
                <a:cs typeface="Albert Sans"/>
                <a:sym typeface="Albert Sans"/>
              </a:rPr>
              <a:t>While working on backend, we didn’t have enough frontend ready to test it with</a:t>
            </a:r>
            <a:endParaRPr sz="1800">
              <a:solidFill>
                <a:srgbClr val="0E366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3661"/>
              </a:buClr>
              <a:buSzPts val="1800"/>
              <a:buFont typeface="Albert Sans"/>
              <a:buChar char="●"/>
            </a:pPr>
            <a:r>
              <a:rPr lang="en" sz="1800">
                <a:solidFill>
                  <a:srgbClr val="0E3661"/>
                </a:solidFill>
                <a:latin typeface="Albert Sans"/>
                <a:ea typeface="Albert Sans"/>
                <a:cs typeface="Albert Sans"/>
                <a:sym typeface="Albert Sans"/>
              </a:rPr>
              <a:t>Allowing Bootstrap, Google Fonts, jQuery with our Content Security Policy</a:t>
            </a:r>
            <a:endParaRPr sz="1800">
              <a:solidFill>
                <a:srgbClr val="0E366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3661"/>
              </a:buClr>
              <a:buSzPts val="1800"/>
              <a:buFont typeface="Albert Sans"/>
              <a:buChar char="●"/>
            </a:pPr>
            <a:r>
              <a:rPr lang="en" sz="1800">
                <a:solidFill>
                  <a:srgbClr val="0E3661"/>
                </a:solidFill>
                <a:latin typeface="Albert Sans"/>
                <a:ea typeface="Albert Sans"/>
                <a:cs typeface="Albert Sans"/>
                <a:sym typeface="Albert Sans"/>
              </a:rPr>
              <a:t>API errors and </a:t>
            </a:r>
            <a:r>
              <a:rPr lang="en" sz="1800">
                <a:solidFill>
                  <a:srgbClr val="0E3661"/>
                </a:solidFill>
                <a:latin typeface="Albert Sans"/>
                <a:ea typeface="Albert Sans"/>
                <a:cs typeface="Albert Sans"/>
                <a:sym typeface="Albert Sans"/>
              </a:rPr>
              <a:t>decrepit</a:t>
            </a:r>
            <a:r>
              <a:rPr lang="en" sz="1800">
                <a:solidFill>
                  <a:srgbClr val="0E3661"/>
                </a:solidFill>
                <a:latin typeface="Albert Sans"/>
                <a:ea typeface="Albert Sans"/>
                <a:cs typeface="Albert Sans"/>
                <a:sym typeface="Albert Sans"/>
              </a:rPr>
              <a:t> links</a:t>
            </a:r>
            <a:endParaRPr sz="1800">
              <a:solidFill>
                <a:srgbClr val="0E366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158" name="Google Shape;1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4300" y="1917100"/>
            <a:ext cx="1636624" cy="130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2E8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4"/>
          <p:cNvSpPr/>
          <p:nvPr/>
        </p:nvSpPr>
        <p:spPr>
          <a:xfrm>
            <a:off x="467800" y="606225"/>
            <a:ext cx="3211676" cy="40168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E3661"/>
                </a:solidFill>
                <a:latin typeface="Philosopher"/>
              </a:rPr>
              <a:t>Project Insights</a:t>
            </a:r>
          </a:p>
        </p:txBody>
      </p:sp>
      <p:sp>
        <p:nvSpPr>
          <p:cNvPr id="164" name="Google Shape;164;p14"/>
          <p:cNvSpPr txBox="1"/>
          <p:nvPr/>
        </p:nvSpPr>
        <p:spPr>
          <a:xfrm>
            <a:off x="354950" y="1144150"/>
            <a:ext cx="8595000" cy="3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366AA3"/>
                </a:solidFill>
                <a:latin typeface="Albert Sans Light"/>
                <a:ea typeface="Albert Sans Light"/>
                <a:cs typeface="Albert Sans Light"/>
                <a:sym typeface="Albert Sans Light"/>
              </a:rPr>
              <a:t>Apache2					</a:t>
            </a:r>
            <a:r>
              <a:rPr lang="en" sz="1700">
                <a:solidFill>
                  <a:srgbClr val="366AA3"/>
                </a:solidFill>
                <a:latin typeface="Albert Sans Light"/>
                <a:ea typeface="Albert Sans Light"/>
                <a:cs typeface="Albert Sans Light"/>
                <a:sym typeface="Albert Sans Light"/>
              </a:rPr>
              <a:t>Dynamically Linked Libraries	PHP Configuration</a:t>
            </a:r>
            <a:endParaRPr sz="1700">
              <a:solidFill>
                <a:srgbClr val="366AA3"/>
              </a:solidFill>
              <a:latin typeface="Albert Sans Light"/>
              <a:ea typeface="Albert Sans Light"/>
              <a:cs typeface="Albert Sans Light"/>
              <a:sym typeface="Albert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366AA3"/>
                </a:solidFill>
                <a:latin typeface="Albert Sans Light"/>
                <a:ea typeface="Albert Sans Light"/>
                <a:cs typeface="Albert Sans Light"/>
                <a:sym typeface="Albert Sans Light"/>
              </a:rPr>
              <a:t>Argon-2D Hashing		</a:t>
            </a:r>
            <a:r>
              <a:rPr lang="en" sz="1700">
                <a:solidFill>
                  <a:srgbClr val="366AA3"/>
                </a:solidFill>
                <a:latin typeface="Albert Sans Light"/>
                <a:ea typeface="Albert Sans Light"/>
                <a:cs typeface="Albert Sans Light"/>
                <a:sym typeface="Albert Sans Light"/>
              </a:rPr>
              <a:t>Encryption Salts				Response Headers</a:t>
            </a:r>
            <a:endParaRPr sz="1700">
              <a:solidFill>
                <a:srgbClr val="366AA3"/>
              </a:solidFill>
              <a:latin typeface="Albert Sans Light"/>
              <a:ea typeface="Albert Sans Light"/>
              <a:cs typeface="Albert Sans Light"/>
              <a:sym typeface="Albert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366AA3"/>
                </a:solidFill>
                <a:latin typeface="Albert Sans Light"/>
                <a:ea typeface="Albert Sans Light"/>
                <a:cs typeface="Albert Sans Light"/>
                <a:sym typeface="Albert Sans Light"/>
              </a:rPr>
              <a:t>Bootstrap Classes			</a:t>
            </a:r>
            <a:r>
              <a:rPr lang="en" sz="1700">
                <a:solidFill>
                  <a:srgbClr val="366AA3"/>
                </a:solidFill>
                <a:latin typeface="Albert Sans Light"/>
                <a:ea typeface="Albert Sans Light"/>
                <a:cs typeface="Albert Sans Light"/>
                <a:sym typeface="Albert Sans Light"/>
              </a:rPr>
              <a:t>Error Codes					</a:t>
            </a:r>
            <a:r>
              <a:rPr lang="en" sz="1600">
                <a:solidFill>
                  <a:srgbClr val="366AA3"/>
                </a:solidFill>
                <a:latin typeface="Albert Sans Light"/>
                <a:ea typeface="Albert Sans Light"/>
                <a:cs typeface="Albert Sans Light"/>
                <a:sym typeface="Albert Sans Light"/>
              </a:rPr>
              <a:t>Scalable Vector Graphics</a:t>
            </a:r>
            <a:endParaRPr sz="1600">
              <a:solidFill>
                <a:srgbClr val="366AA3"/>
              </a:solidFill>
              <a:latin typeface="Albert Sans Light"/>
              <a:ea typeface="Albert Sans Light"/>
              <a:cs typeface="Albert Sans Light"/>
              <a:sym typeface="Albert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366AA3"/>
                </a:solidFill>
                <a:latin typeface="Albert Sans Light"/>
                <a:ea typeface="Albert Sans Light"/>
                <a:cs typeface="Albert Sans Light"/>
                <a:sym typeface="Albert Sans Light"/>
              </a:rPr>
              <a:t>Branching				</a:t>
            </a:r>
            <a:r>
              <a:rPr lang="en" sz="1700">
                <a:solidFill>
                  <a:srgbClr val="366AA3"/>
                </a:solidFill>
                <a:latin typeface="Albert Sans Light"/>
                <a:ea typeface="Albert Sans Light"/>
                <a:cs typeface="Albert Sans Light"/>
                <a:sym typeface="Albert Sans Light"/>
              </a:rPr>
              <a:t>Favicons						Scrum</a:t>
            </a:r>
            <a:endParaRPr sz="1700">
              <a:solidFill>
                <a:srgbClr val="366AA3"/>
              </a:solidFill>
              <a:latin typeface="Albert Sans Light"/>
              <a:ea typeface="Albert Sans Light"/>
              <a:cs typeface="Albert Sans Light"/>
              <a:sym typeface="Albert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366AA3"/>
                </a:solidFill>
                <a:latin typeface="Albert Sans Light"/>
                <a:ea typeface="Albert Sans Light"/>
                <a:cs typeface="Albert Sans Light"/>
                <a:sym typeface="Albert Sans Light"/>
              </a:rPr>
              <a:t>Branding Design			</a:t>
            </a:r>
            <a:r>
              <a:rPr lang="en" sz="1700">
                <a:solidFill>
                  <a:srgbClr val="366AA3"/>
                </a:solidFill>
                <a:latin typeface="Albert Sans Light"/>
                <a:ea typeface="Albert Sans Light"/>
                <a:cs typeface="Albert Sans Light"/>
                <a:sym typeface="Albert Sans Light"/>
              </a:rPr>
              <a:t>Git Commands				</a:t>
            </a:r>
            <a:r>
              <a:rPr lang="en" sz="1600">
                <a:solidFill>
                  <a:srgbClr val="366AA3"/>
                </a:solidFill>
                <a:latin typeface="Albert Sans Light"/>
                <a:ea typeface="Albert Sans Light"/>
                <a:cs typeface="Albert Sans Light"/>
                <a:sym typeface="Albert Sans Light"/>
              </a:rPr>
              <a:t>Searchbar Implementation</a:t>
            </a:r>
            <a:endParaRPr sz="1600">
              <a:solidFill>
                <a:srgbClr val="366AA3"/>
              </a:solidFill>
              <a:latin typeface="Albert Sans Light"/>
              <a:ea typeface="Albert Sans Light"/>
              <a:cs typeface="Albert Sans Light"/>
              <a:sym typeface="Albert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366AA3"/>
                </a:solidFill>
                <a:latin typeface="Albert Sans Light"/>
                <a:ea typeface="Albert Sans Light"/>
                <a:cs typeface="Albert Sans Light"/>
                <a:sym typeface="Albert Sans Light"/>
              </a:rPr>
              <a:t>Content Security Policy	</a:t>
            </a:r>
            <a:r>
              <a:rPr lang="en" sz="1700">
                <a:solidFill>
                  <a:srgbClr val="366AA3"/>
                </a:solidFill>
                <a:latin typeface="Albert Sans Light"/>
                <a:ea typeface="Albert Sans Light"/>
                <a:cs typeface="Albert Sans Light"/>
                <a:sym typeface="Albert Sans Light"/>
              </a:rPr>
              <a:t>Input Sanitization				</a:t>
            </a:r>
            <a:r>
              <a:rPr b="1" lang="en" sz="1700">
                <a:solidFill>
                  <a:srgbClr val="366AA3"/>
                </a:solidFill>
                <a:latin typeface="Albert Sans"/>
                <a:ea typeface="Albert Sans"/>
                <a:cs typeface="Albert Sans"/>
                <a:sym typeface="Albert Sans"/>
              </a:rPr>
              <a:t>Sessions</a:t>
            </a:r>
            <a:endParaRPr b="1" sz="1700">
              <a:solidFill>
                <a:srgbClr val="366AA3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366AA3"/>
                </a:solidFill>
                <a:latin typeface="Albert Sans Light"/>
                <a:ea typeface="Albert Sans Light"/>
                <a:cs typeface="Albert Sans Light"/>
                <a:sym typeface="Albert Sans Light"/>
              </a:rPr>
              <a:t>CSRF Tokens				</a:t>
            </a:r>
            <a:r>
              <a:rPr lang="en" sz="1700">
                <a:solidFill>
                  <a:srgbClr val="366AA3"/>
                </a:solidFill>
                <a:latin typeface="Albert Sans Light"/>
                <a:ea typeface="Albert Sans Light"/>
                <a:cs typeface="Albert Sans Light"/>
                <a:sym typeface="Albert Sans Light"/>
              </a:rPr>
              <a:t>Input Validation				SQL Queries</a:t>
            </a:r>
            <a:endParaRPr sz="1700">
              <a:solidFill>
                <a:srgbClr val="366AA3"/>
              </a:solidFill>
              <a:latin typeface="Albert Sans Light"/>
              <a:ea typeface="Albert Sans Light"/>
              <a:cs typeface="Albert Sans Light"/>
              <a:sym typeface="Albert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366AA3"/>
                </a:solidFill>
                <a:latin typeface="Albert Sans Light"/>
                <a:ea typeface="Albert Sans Light"/>
                <a:cs typeface="Albert Sans Light"/>
                <a:sym typeface="Albert Sans Light"/>
              </a:rPr>
              <a:t>CSS Animations			</a:t>
            </a:r>
            <a:r>
              <a:rPr b="1" lang="en" sz="1700">
                <a:solidFill>
                  <a:srgbClr val="366AA3"/>
                </a:solidFill>
                <a:latin typeface="Albert Sans"/>
                <a:ea typeface="Albert Sans"/>
                <a:cs typeface="Albert Sans"/>
                <a:sym typeface="Albert Sans"/>
              </a:rPr>
              <a:t>Merge Conflicts</a:t>
            </a:r>
            <a:r>
              <a:rPr lang="en" sz="1700">
                <a:solidFill>
                  <a:srgbClr val="366AA3"/>
                </a:solidFill>
                <a:latin typeface="Albert Sans Light"/>
                <a:ea typeface="Albert Sans Light"/>
                <a:cs typeface="Albert Sans Light"/>
                <a:sym typeface="Albert Sans Light"/>
              </a:rPr>
              <a:t>				UI/UX</a:t>
            </a:r>
            <a:endParaRPr sz="1700">
              <a:solidFill>
                <a:srgbClr val="366AA3"/>
              </a:solidFill>
              <a:latin typeface="Albert Sans Light"/>
              <a:ea typeface="Albert Sans Light"/>
              <a:cs typeface="Albert Sans Light"/>
              <a:sym typeface="Albert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366AA3"/>
                </a:solidFill>
                <a:latin typeface="Albert Sans"/>
                <a:ea typeface="Albert Sans"/>
                <a:cs typeface="Albert Sans"/>
                <a:sym typeface="Albert Sans"/>
              </a:rPr>
              <a:t>CSS Custom Properties</a:t>
            </a:r>
            <a:r>
              <a:rPr lang="en" sz="1700">
                <a:solidFill>
                  <a:srgbClr val="366AA3"/>
                </a:solidFill>
                <a:latin typeface="Albert Sans Light"/>
                <a:ea typeface="Albert Sans Light"/>
                <a:cs typeface="Albert Sans Light"/>
                <a:sym typeface="Albert Sans Light"/>
              </a:rPr>
              <a:t>	</a:t>
            </a:r>
            <a:r>
              <a:rPr lang="en" sz="1700">
                <a:solidFill>
                  <a:srgbClr val="366AA3"/>
                </a:solidFill>
                <a:latin typeface="Albert Sans Light"/>
                <a:ea typeface="Albert Sans Light"/>
                <a:cs typeface="Albert Sans Light"/>
                <a:sym typeface="Albert Sans Light"/>
              </a:rPr>
              <a:t>Modals						User Testing</a:t>
            </a:r>
            <a:endParaRPr sz="1700">
              <a:solidFill>
                <a:srgbClr val="366AA3"/>
              </a:solidFill>
              <a:latin typeface="Albert Sans Light"/>
              <a:ea typeface="Albert Sans Light"/>
              <a:cs typeface="Albert Sans Light"/>
              <a:sym typeface="Albert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366AA3"/>
                </a:solidFill>
                <a:latin typeface="Albert Sans"/>
                <a:ea typeface="Albert Sans"/>
                <a:cs typeface="Albert Sans"/>
                <a:sym typeface="Albert Sans"/>
              </a:rPr>
              <a:t>Database Management	</a:t>
            </a:r>
            <a:r>
              <a:rPr lang="en" sz="1700">
                <a:solidFill>
                  <a:srgbClr val="366AA3"/>
                </a:solidFill>
                <a:latin typeface="Albert Sans Light"/>
                <a:ea typeface="Albert Sans Light"/>
                <a:cs typeface="Albert Sans Light"/>
                <a:sym typeface="Albert Sans Light"/>
              </a:rPr>
              <a:t>Nonces						Version Control</a:t>
            </a:r>
            <a:endParaRPr sz="1700">
              <a:solidFill>
                <a:srgbClr val="366AA3"/>
              </a:solidFill>
              <a:latin typeface="Albert Sans Light"/>
              <a:ea typeface="Albert Sans Light"/>
              <a:cs typeface="Albert Sans Light"/>
              <a:sym typeface="Albert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366AA3"/>
                </a:solidFill>
                <a:latin typeface="Albert Sans Light"/>
                <a:ea typeface="Albert Sans Light"/>
                <a:cs typeface="Albert Sans Light"/>
                <a:sym typeface="Albert Sans Light"/>
              </a:rPr>
              <a:t>Directory Browsing		</a:t>
            </a:r>
            <a:r>
              <a:rPr lang="en" sz="1700">
                <a:solidFill>
                  <a:srgbClr val="366AA3"/>
                </a:solidFill>
                <a:latin typeface="Albert Sans Light"/>
                <a:ea typeface="Albert Sans Light"/>
                <a:cs typeface="Albert Sans Light"/>
                <a:sym typeface="Albert Sans Light"/>
              </a:rPr>
              <a:t>Parsing						</a:t>
            </a:r>
            <a:r>
              <a:rPr b="1" lang="en" sz="1700">
                <a:solidFill>
                  <a:srgbClr val="366AA3"/>
                </a:solidFill>
                <a:latin typeface="Albert Sans"/>
                <a:ea typeface="Albert Sans"/>
                <a:cs typeface="Albert Sans"/>
                <a:sym typeface="Albert Sans"/>
              </a:rPr>
              <a:t>XAMPP</a:t>
            </a:r>
            <a:endParaRPr b="1" sz="1700">
              <a:solidFill>
                <a:srgbClr val="366AA3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66AA3"/>
                </a:solidFill>
                <a:latin typeface="Albert Sans Light"/>
                <a:ea typeface="Albert Sans Light"/>
                <a:cs typeface="Albert Sans Light"/>
                <a:sym typeface="Albert Sans Light"/>
              </a:rPr>
              <a:t>DS Extension				</a:t>
            </a:r>
            <a:r>
              <a:rPr lang="en" sz="1700">
                <a:solidFill>
                  <a:srgbClr val="366AA3"/>
                </a:solidFill>
                <a:latin typeface="Albert Sans Light"/>
                <a:ea typeface="Albert Sans Light"/>
                <a:cs typeface="Albert Sans Light"/>
                <a:sym typeface="Albert Sans Light"/>
              </a:rPr>
              <a:t>PHP Associative Arrays			XHR Requests</a:t>
            </a:r>
            <a:endParaRPr sz="1700">
              <a:solidFill>
                <a:srgbClr val="366AA3"/>
              </a:solidFill>
              <a:latin typeface="Albert Sans Light"/>
              <a:ea typeface="Albert Sans Light"/>
              <a:cs typeface="Albert Sans Light"/>
              <a:sym typeface="Albert Sans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2E8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"/>
          <p:cNvSpPr/>
          <p:nvPr/>
        </p:nvSpPr>
        <p:spPr>
          <a:xfrm>
            <a:off x="3357826" y="1261575"/>
            <a:ext cx="5280300" cy="93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E36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70" name="Google Shape;170;p15"/>
          <p:cNvSpPr/>
          <p:nvPr/>
        </p:nvSpPr>
        <p:spPr>
          <a:xfrm>
            <a:off x="5539425" y="1480361"/>
            <a:ext cx="1398600" cy="502800"/>
          </a:xfrm>
          <a:prstGeom prst="roundRect">
            <a:avLst>
              <a:gd fmla="val 50000" name="adj"/>
            </a:avLst>
          </a:prstGeom>
          <a:solidFill>
            <a:srgbClr val="0E3661"/>
          </a:solidFill>
          <a:ln cap="flat" cmpd="sng" w="19050">
            <a:solidFill>
              <a:srgbClr val="0E36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71" name="Google Shape;171;p15"/>
          <p:cNvSpPr/>
          <p:nvPr/>
        </p:nvSpPr>
        <p:spPr>
          <a:xfrm>
            <a:off x="7067081" y="1480351"/>
            <a:ext cx="1398600" cy="502800"/>
          </a:xfrm>
          <a:prstGeom prst="roundRect">
            <a:avLst>
              <a:gd fmla="val 50000" name="adj"/>
            </a:avLst>
          </a:prstGeom>
          <a:solidFill>
            <a:srgbClr val="0E3661"/>
          </a:solidFill>
          <a:ln cap="flat" cmpd="sng" w="19050">
            <a:solidFill>
              <a:srgbClr val="0E36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72" name="Google Shape;172;p15"/>
          <p:cNvSpPr txBox="1"/>
          <p:nvPr/>
        </p:nvSpPr>
        <p:spPr>
          <a:xfrm>
            <a:off x="7066950" y="1480350"/>
            <a:ext cx="13986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9F7F3"/>
                </a:solidFill>
                <a:latin typeface="Albert Sans"/>
                <a:ea typeface="Albert Sans"/>
                <a:cs typeface="Albert Sans"/>
                <a:sym typeface="Albert Sans"/>
              </a:rPr>
              <a:t>Portion Scaling</a:t>
            </a:r>
            <a:endParaRPr b="1" sz="1200">
              <a:solidFill>
                <a:srgbClr val="F9F7F3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73" name="Google Shape;173;p15"/>
          <p:cNvSpPr txBox="1"/>
          <p:nvPr/>
        </p:nvSpPr>
        <p:spPr>
          <a:xfrm>
            <a:off x="5539425" y="1465600"/>
            <a:ext cx="13986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9F7F3"/>
                </a:solidFill>
                <a:latin typeface="Albert Sans"/>
                <a:ea typeface="Albert Sans"/>
                <a:cs typeface="Albert Sans"/>
                <a:sym typeface="Albert Sans"/>
              </a:rPr>
              <a:t>Conversions</a:t>
            </a:r>
            <a:endParaRPr b="1" sz="1200">
              <a:solidFill>
                <a:srgbClr val="F9F7F3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174" name="Google Shape;1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919402">
            <a:off x="3429214" y="1506411"/>
            <a:ext cx="561638" cy="449323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5"/>
          <p:cNvSpPr/>
          <p:nvPr/>
        </p:nvSpPr>
        <p:spPr>
          <a:xfrm>
            <a:off x="467800" y="606225"/>
            <a:ext cx="4777345" cy="39701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E3661"/>
                </a:solidFill>
                <a:latin typeface="Philosopher"/>
              </a:rPr>
              <a:t>Future Implemenations</a:t>
            </a:r>
          </a:p>
        </p:txBody>
      </p:sp>
      <p:sp>
        <p:nvSpPr>
          <p:cNvPr id="176" name="Google Shape;176;p15"/>
          <p:cNvSpPr/>
          <p:nvPr/>
        </p:nvSpPr>
        <p:spPr>
          <a:xfrm>
            <a:off x="456533" y="1261575"/>
            <a:ext cx="2388900" cy="93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E36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177" name="Google Shape;1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925" y="1589540"/>
            <a:ext cx="284416" cy="28441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5"/>
          <p:cNvSpPr/>
          <p:nvPr/>
        </p:nvSpPr>
        <p:spPr>
          <a:xfrm>
            <a:off x="466563" y="2460251"/>
            <a:ext cx="2388900" cy="93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E36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179" name="Google Shape;17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926" y="2787542"/>
            <a:ext cx="284416" cy="28441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5"/>
          <p:cNvSpPr/>
          <p:nvPr/>
        </p:nvSpPr>
        <p:spPr>
          <a:xfrm>
            <a:off x="3357835" y="2460251"/>
            <a:ext cx="2388900" cy="93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E36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181" name="Google Shape;18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5374" y="2765125"/>
            <a:ext cx="284416" cy="32504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5"/>
          <p:cNvSpPr/>
          <p:nvPr/>
        </p:nvSpPr>
        <p:spPr>
          <a:xfrm>
            <a:off x="6249108" y="2460251"/>
            <a:ext cx="2388900" cy="93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E36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183" name="Google Shape;183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08797" y="2765125"/>
            <a:ext cx="365677" cy="32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5"/>
          <p:cNvSpPr/>
          <p:nvPr/>
        </p:nvSpPr>
        <p:spPr>
          <a:xfrm>
            <a:off x="456525" y="3654726"/>
            <a:ext cx="2388900" cy="93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E36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185" name="Google Shape;185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6926" y="3986190"/>
            <a:ext cx="284416" cy="28441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5"/>
          <p:cNvSpPr/>
          <p:nvPr/>
        </p:nvSpPr>
        <p:spPr>
          <a:xfrm>
            <a:off x="3352816" y="3654726"/>
            <a:ext cx="2388900" cy="93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E36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187" name="Google Shape;187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30356" y="3894579"/>
            <a:ext cx="284418" cy="45506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5"/>
          <p:cNvSpPr/>
          <p:nvPr/>
        </p:nvSpPr>
        <p:spPr>
          <a:xfrm>
            <a:off x="6249108" y="3654726"/>
            <a:ext cx="2388900" cy="93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E36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189" name="Google Shape;189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69750" y="3970976"/>
            <a:ext cx="243778" cy="32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5"/>
          <p:cNvSpPr txBox="1"/>
          <p:nvPr/>
        </p:nvSpPr>
        <p:spPr>
          <a:xfrm>
            <a:off x="6657650" y="3673150"/>
            <a:ext cx="1904100" cy="9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E3661"/>
                </a:solidFill>
                <a:latin typeface="Albert Sans"/>
                <a:ea typeface="Albert Sans"/>
                <a:cs typeface="Albert Sans"/>
                <a:sym typeface="Albert Sans"/>
              </a:rPr>
              <a:t>Saved Recipes</a:t>
            </a:r>
            <a:endParaRPr b="1" sz="1600">
              <a:solidFill>
                <a:srgbClr val="0E366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91" name="Google Shape;191;p15"/>
          <p:cNvSpPr txBox="1"/>
          <p:nvPr/>
        </p:nvSpPr>
        <p:spPr>
          <a:xfrm>
            <a:off x="6733850" y="2460250"/>
            <a:ext cx="19041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E3661"/>
                </a:solidFill>
                <a:latin typeface="Albert Sans"/>
                <a:ea typeface="Albert Sans"/>
                <a:cs typeface="Albert Sans"/>
                <a:sym typeface="Albert Sans"/>
              </a:rPr>
              <a:t>Recipe Ratings</a:t>
            </a:r>
            <a:endParaRPr b="1" sz="1600">
              <a:solidFill>
                <a:srgbClr val="0E366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92" name="Google Shape;192;p15"/>
          <p:cNvSpPr txBox="1"/>
          <p:nvPr/>
        </p:nvSpPr>
        <p:spPr>
          <a:xfrm>
            <a:off x="3842613" y="2458150"/>
            <a:ext cx="19041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E3661"/>
                </a:solidFill>
                <a:latin typeface="Albert Sans"/>
                <a:ea typeface="Albert Sans"/>
                <a:cs typeface="Albert Sans"/>
                <a:sym typeface="Albert Sans"/>
              </a:rPr>
              <a:t>Internal Recipe Display</a:t>
            </a:r>
            <a:endParaRPr b="1" sz="1600">
              <a:solidFill>
                <a:srgbClr val="0E366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93" name="Google Shape;193;p15"/>
          <p:cNvSpPr txBox="1"/>
          <p:nvPr/>
        </p:nvSpPr>
        <p:spPr>
          <a:xfrm>
            <a:off x="3837575" y="3658925"/>
            <a:ext cx="19041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E3661"/>
                </a:solidFill>
                <a:latin typeface="Albert Sans"/>
                <a:ea typeface="Albert Sans"/>
                <a:cs typeface="Albert Sans"/>
                <a:sym typeface="Albert Sans"/>
              </a:rPr>
              <a:t>Improved Mobile Interface</a:t>
            </a:r>
            <a:endParaRPr b="1" sz="1600">
              <a:solidFill>
                <a:srgbClr val="0E366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94" name="Google Shape;194;p15"/>
          <p:cNvSpPr txBox="1"/>
          <p:nvPr/>
        </p:nvSpPr>
        <p:spPr>
          <a:xfrm>
            <a:off x="941350" y="3658925"/>
            <a:ext cx="19041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E3661"/>
                </a:solidFill>
                <a:latin typeface="Albert Sans"/>
                <a:ea typeface="Albert Sans"/>
                <a:cs typeface="Albert Sans"/>
                <a:sym typeface="Albert Sans"/>
              </a:rPr>
              <a:t>Barcode Scanner</a:t>
            </a:r>
            <a:endParaRPr b="1" sz="1600">
              <a:solidFill>
                <a:srgbClr val="0E366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95" name="Google Shape;195;p15"/>
          <p:cNvSpPr txBox="1"/>
          <p:nvPr/>
        </p:nvSpPr>
        <p:spPr>
          <a:xfrm>
            <a:off x="951350" y="2458150"/>
            <a:ext cx="19041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E3661"/>
                </a:solidFill>
                <a:latin typeface="Albert Sans"/>
                <a:ea typeface="Albert Sans"/>
                <a:cs typeface="Albert Sans"/>
                <a:sym typeface="Albert Sans"/>
              </a:rPr>
              <a:t>Forgotten Password</a:t>
            </a:r>
            <a:endParaRPr b="1" sz="1600">
              <a:solidFill>
                <a:srgbClr val="0E366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96" name="Google Shape;196;p15"/>
          <p:cNvSpPr txBox="1"/>
          <p:nvPr/>
        </p:nvSpPr>
        <p:spPr>
          <a:xfrm>
            <a:off x="941350" y="1261575"/>
            <a:ext cx="19041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E3661"/>
                </a:solidFill>
                <a:latin typeface="Albert Sans"/>
                <a:ea typeface="Albert Sans"/>
                <a:cs typeface="Albert Sans"/>
                <a:sym typeface="Albert Sans"/>
              </a:rPr>
              <a:t>Ingredient Substitutions</a:t>
            </a:r>
            <a:endParaRPr b="1" sz="1600">
              <a:solidFill>
                <a:srgbClr val="0E366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97" name="Google Shape;197;p15"/>
          <p:cNvSpPr txBox="1"/>
          <p:nvPr/>
        </p:nvSpPr>
        <p:spPr>
          <a:xfrm>
            <a:off x="3688100" y="1261200"/>
            <a:ext cx="19041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E3661"/>
                </a:solidFill>
                <a:latin typeface="Albert Sans"/>
                <a:ea typeface="Albert Sans"/>
                <a:cs typeface="Albert Sans"/>
                <a:sym typeface="Albert Sans"/>
              </a:rPr>
              <a:t>Ingredient Measurements</a:t>
            </a:r>
            <a:endParaRPr b="1" sz="1600">
              <a:solidFill>
                <a:srgbClr val="0E366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2E8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0875" y="1151747"/>
            <a:ext cx="3446003" cy="3446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6"/>
          <p:cNvPicPr preferRelativeResize="0"/>
          <p:nvPr/>
        </p:nvPicPr>
        <p:blipFill rotWithShape="1">
          <a:blip r:embed="rId4">
            <a:alphaModFix/>
          </a:blip>
          <a:srcRect b="5782" l="0" r="0" t="8166"/>
          <a:stretch/>
        </p:blipFill>
        <p:spPr>
          <a:xfrm>
            <a:off x="648575" y="1284918"/>
            <a:ext cx="3923425" cy="337595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6">
            <a:hlinkClick r:id="rId5"/>
          </p:cNvPr>
          <p:cNvSpPr/>
          <p:nvPr/>
        </p:nvSpPr>
        <p:spPr>
          <a:xfrm>
            <a:off x="467800" y="606225"/>
            <a:ext cx="4263085" cy="4110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E3661"/>
                </a:solidFill>
                <a:latin typeface="Philosopher"/>
              </a:rPr>
              <a:t>Garde Manger Demo</a:t>
            </a:r>
          </a:p>
        </p:txBody>
      </p:sp>
      <p:pic>
        <p:nvPicPr>
          <p:cNvPr id="205" name="Google Shape;205;p16"/>
          <p:cNvPicPr preferRelativeResize="0"/>
          <p:nvPr/>
        </p:nvPicPr>
        <p:blipFill rotWithShape="1">
          <a:blip r:embed="rId6">
            <a:alphaModFix/>
          </a:blip>
          <a:srcRect b="20820" l="19514" r="20051" t="14900"/>
          <a:stretch/>
        </p:blipFill>
        <p:spPr>
          <a:xfrm>
            <a:off x="5521550" y="2036600"/>
            <a:ext cx="306550" cy="53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10021" y="3501575"/>
            <a:ext cx="591197" cy="78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70425" y="2129516"/>
            <a:ext cx="591200" cy="502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6"/>
          <p:cNvPicPr preferRelativeResize="0"/>
          <p:nvPr/>
        </p:nvPicPr>
        <p:blipFill rotWithShape="1">
          <a:blip r:embed="rId9">
            <a:alphaModFix/>
          </a:blip>
          <a:srcRect b="8054" l="0" r="0" t="0"/>
          <a:stretch/>
        </p:blipFill>
        <p:spPr>
          <a:xfrm>
            <a:off x="1375975" y="1701724"/>
            <a:ext cx="637901" cy="58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6"/>
          <p:cNvPicPr preferRelativeResize="0"/>
          <p:nvPr/>
        </p:nvPicPr>
        <p:blipFill rotWithShape="1">
          <a:blip r:embed="rId10">
            <a:alphaModFix/>
          </a:blip>
          <a:srcRect b="28977" l="7153" r="7068" t="28320"/>
          <a:stretch/>
        </p:blipFill>
        <p:spPr>
          <a:xfrm>
            <a:off x="1420125" y="2424957"/>
            <a:ext cx="825661" cy="411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55475" y="2972700"/>
            <a:ext cx="502548" cy="50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1273120">
            <a:off x="7004074" y="2735098"/>
            <a:ext cx="637898" cy="366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375975" y="3552982"/>
            <a:ext cx="913950" cy="685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669600" y="2624875"/>
            <a:ext cx="670302" cy="58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16425" y="2881238"/>
            <a:ext cx="1346276" cy="68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917050" y="2571750"/>
            <a:ext cx="637900" cy="31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423550" y="3155700"/>
            <a:ext cx="411023" cy="411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rot="-6231923">
            <a:off x="3386536" y="2403954"/>
            <a:ext cx="654544" cy="65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2E8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"/>
          <p:cNvSpPr/>
          <p:nvPr/>
        </p:nvSpPr>
        <p:spPr>
          <a:xfrm>
            <a:off x="1315662" y="2841650"/>
            <a:ext cx="6512679" cy="8320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E3661"/>
                </a:solidFill>
                <a:latin typeface="Philosopher"/>
              </a:rPr>
              <a:t>Any Questions?</a:t>
            </a:r>
          </a:p>
        </p:txBody>
      </p:sp>
      <p:sp>
        <p:nvSpPr>
          <p:cNvPr id="223" name="Google Shape;223;p17"/>
          <p:cNvSpPr/>
          <p:nvPr/>
        </p:nvSpPr>
        <p:spPr>
          <a:xfrm>
            <a:off x="7490500" y="3360413"/>
            <a:ext cx="239400" cy="239400"/>
          </a:xfrm>
          <a:prstGeom prst="rect">
            <a:avLst/>
          </a:prstGeom>
          <a:solidFill>
            <a:srgbClr val="F4F2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224" name="Google Shape;2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9824" y="898400"/>
            <a:ext cx="1364375" cy="155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7"/>
          <p:cNvSpPr/>
          <p:nvPr/>
        </p:nvSpPr>
        <p:spPr>
          <a:xfrm>
            <a:off x="0" y="0"/>
            <a:ext cx="9144000" cy="219000"/>
          </a:xfrm>
          <a:prstGeom prst="rect">
            <a:avLst/>
          </a:prstGeom>
          <a:solidFill>
            <a:srgbClr val="366A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7"/>
          <p:cNvSpPr/>
          <p:nvPr/>
        </p:nvSpPr>
        <p:spPr>
          <a:xfrm>
            <a:off x="0" y="4924500"/>
            <a:ext cx="9144000" cy="219000"/>
          </a:xfrm>
          <a:prstGeom prst="rect">
            <a:avLst/>
          </a:prstGeom>
          <a:solidFill>
            <a:srgbClr val="366A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7"/>
          <p:cNvSpPr/>
          <p:nvPr/>
        </p:nvSpPr>
        <p:spPr>
          <a:xfrm rot="5400000">
            <a:off x="-2465700" y="2462250"/>
            <a:ext cx="5150400" cy="219000"/>
          </a:xfrm>
          <a:prstGeom prst="rect">
            <a:avLst/>
          </a:prstGeom>
          <a:solidFill>
            <a:srgbClr val="FFD651">
              <a:alpha val="506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7"/>
          <p:cNvSpPr/>
          <p:nvPr/>
        </p:nvSpPr>
        <p:spPr>
          <a:xfrm rot="5400000">
            <a:off x="6535200" y="2534700"/>
            <a:ext cx="5150400" cy="67200"/>
          </a:xfrm>
          <a:prstGeom prst="rect">
            <a:avLst/>
          </a:prstGeom>
          <a:solidFill>
            <a:srgbClr val="FFD651">
              <a:alpha val="506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85426">
            <a:off x="7544909" y="3362416"/>
            <a:ext cx="196482" cy="235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2E8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"/>
          <p:cNvSpPr/>
          <p:nvPr/>
        </p:nvSpPr>
        <p:spPr>
          <a:xfrm>
            <a:off x="467800" y="606225"/>
            <a:ext cx="1511954" cy="40168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E3661"/>
                </a:solidFill>
                <a:latin typeface="Philosopher"/>
              </a:rPr>
              <a:t>Agenda</a:t>
            </a:r>
          </a:p>
        </p:txBody>
      </p:sp>
      <p:grpSp>
        <p:nvGrpSpPr>
          <p:cNvPr id="49" name="Google Shape;49;p5"/>
          <p:cNvGrpSpPr/>
          <p:nvPr/>
        </p:nvGrpSpPr>
        <p:grpSpPr>
          <a:xfrm>
            <a:off x="955225" y="1401250"/>
            <a:ext cx="1583075" cy="985250"/>
            <a:chOff x="955225" y="1401250"/>
            <a:chExt cx="1583075" cy="985250"/>
          </a:xfrm>
        </p:grpSpPr>
        <p:sp>
          <p:nvSpPr>
            <p:cNvPr id="50" name="Google Shape;50;p5"/>
            <p:cNvSpPr/>
            <p:nvPr/>
          </p:nvSpPr>
          <p:spPr>
            <a:xfrm>
              <a:off x="955225" y="1518650"/>
              <a:ext cx="316875" cy="867851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>
                    <a:noFill/>
                  </a:ln>
                  <a:solidFill>
                    <a:srgbClr val="B5E2FA"/>
                  </a:solidFill>
                  <a:latin typeface="Philosopher"/>
                </a:rPr>
                <a:t>1</a:t>
              </a:r>
            </a:p>
          </p:txBody>
        </p:sp>
        <p:sp>
          <p:nvSpPr>
            <p:cNvPr id="51" name="Google Shape;51;p5"/>
            <p:cNvSpPr txBox="1"/>
            <p:nvPr/>
          </p:nvSpPr>
          <p:spPr>
            <a:xfrm>
              <a:off x="1343400" y="1401250"/>
              <a:ext cx="1194900" cy="77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rgbClr val="0E366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Our Purpose</a:t>
              </a:r>
              <a:endParaRPr b="1" sz="1700">
                <a:solidFill>
                  <a:srgbClr val="0E366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grpSp>
        <p:nvGrpSpPr>
          <p:cNvPr id="52" name="Google Shape;52;p5"/>
          <p:cNvGrpSpPr/>
          <p:nvPr/>
        </p:nvGrpSpPr>
        <p:grpSpPr>
          <a:xfrm>
            <a:off x="2802907" y="1401250"/>
            <a:ext cx="1762715" cy="998399"/>
            <a:chOff x="2802907" y="1401250"/>
            <a:chExt cx="1762715" cy="998399"/>
          </a:xfrm>
        </p:grpSpPr>
        <p:sp>
          <p:nvSpPr>
            <p:cNvPr id="53" name="Google Shape;53;p5"/>
            <p:cNvSpPr/>
            <p:nvPr/>
          </p:nvSpPr>
          <p:spPr>
            <a:xfrm>
              <a:off x="2802907" y="1505500"/>
              <a:ext cx="590361" cy="894149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>
                    <a:noFill/>
                  </a:ln>
                  <a:solidFill>
                    <a:srgbClr val="B5E2FA"/>
                  </a:solidFill>
                  <a:latin typeface="Philosopher"/>
                </a:rPr>
                <a:t>2</a:t>
              </a:r>
            </a:p>
          </p:txBody>
        </p:sp>
        <p:sp>
          <p:nvSpPr>
            <p:cNvPr id="54" name="Google Shape;54;p5"/>
            <p:cNvSpPr txBox="1"/>
            <p:nvPr/>
          </p:nvSpPr>
          <p:spPr>
            <a:xfrm>
              <a:off x="3416922" y="1401250"/>
              <a:ext cx="1148700" cy="77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rgbClr val="0E366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Virtual Pantry</a:t>
              </a:r>
              <a:endParaRPr b="1" sz="1700">
                <a:solidFill>
                  <a:srgbClr val="0E366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grpSp>
        <p:nvGrpSpPr>
          <p:cNvPr id="55" name="Google Shape;55;p5"/>
          <p:cNvGrpSpPr/>
          <p:nvPr/>
        </p:nvGrpSpPr>
        <p:grpSpPr>
          <a:xfrm>
            <a:off x="4876741" y="1401250"/>
            <a:ext cx="2203059" cy="998399"/>
            <a:chOff x="4876741" y="1401250"/>
            <a:chExt cx="2203059" cy="998399"/>
          </a:xfrm>
        </p:grpSpPr>
        <p:sp>
          <p:nvSpPr>
            <p:cNvPr id="56" name="Google Shape;56;p5"/>
            <p:cNvSpPr/>
            <p:nvPr/>
          </p:nvSpPr>
          <p:spPr>
            <a:xfrm>
              <a:off x="4876741" y="1505500"/>
              <a:ext cx="637695" cy="894149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>
                    <a:noFill/>
                  </a:ln>
                  <a:solidFill>
                    <a:srgbClr val="B5E2FA"/>
                  </a:solidFill>
                  <a:latin typeface="Philosopher"/>
                </a:rPr>
                <a:t>3</a:t>
              </a:r>
            </a:p>
          </p:txBody>
        </p:sp>
        <p:sp>
          <p:nvSpPr>
            <p:cNvPr id="57" name="Google Shape;57;p5"/>
            <p:cNvSpPr txBox="1"/>
            <p:nvPr/>
          </p:nvSpPr>
          <p:spPr>
            <a:xfrm>
              <a:off x="5567800" y="1401250"/>
              <a:ext cx="1512000" cy="77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rgbClr val="0E366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Recipe Generator</a:t>
              </a:r>
              <a:endParaRPr b="1" sz="1700">
                <a:solidFill>
                  <a:srgbClr val="0E366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grpSp>
        <p:nvGrpSpPr>
          <p:cNvPr id="58" name="Google Shape;58;p5"/>
          <p:cNvGrpSpPr/>
          <p:nvPr/>
        </p:nvGrpSpPr>
        <p:grpSpPr>
          <a:xfrm>
            <a:off x="7021575" y="1401250"/>
            <a:ext cx="1895425" cy="985250"/>
            <a:chOff x="7021575" y="1401250"/>
            <a:chExt cx="1895425" cy="985250"/>
          </a:xfrm>
        </p:grpSpPr>
        <p:sp>
          <p:nvSpPr>
            <p:cNvPr id="59" name="Google Shape;59;p5"/>
            <p:cNvSpPr/>
            <p:nvPr/>
          </p:nvSpPr>
          <p:spPr>
            <a:xfrm>
              <a:off x="7021575" y="1518650"/>
              <a:ext cx="710011" cy="867851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>
                    <a:noFill/>
                  </a:ln>
                  <a:solidFill>
                    <a:srgbClr val="B5E2FA"/>
                  </a:solidFill>
                  <a:latin typeface="Philosopher"/>
                </a:rPr>
                <a:t>4</a:t>
              </a:r>
            </a:p>
          </p:txBody>
        </p:sp>
        <p:sp>
          <p:nvSpPr>
            <p:cNvPr id="60" name="Google Shape;60;p5"/>
            <p:cNvSpPr txBox="1"/>
            <p:nvPr/>
          </p:nvSpPr>
          <p:spPr>
            <a:xfrm>
              <a:off x="7627600" y="1401250"/>
              <a:ext cx="1289400" cy="77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rgbClr val="0E366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Shopping List</a:t>
              </a:r>
              <a:endParaRPr b="1" sz="1700">
                <a:solidFill>
                  <a:srgbClr val="0E366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grpSp>
        <p:nvGrpSpPr>
          <p:cNvPr id="61" name="Google Shape;61;p5"/>
          <p:cNvGrpSpPr/>
          <p:nvPr/>
        </p:nvGrpSpPr>
        <p:grpSpPr>
          <a:xfrm>
            <a:off x="955225" y="2885400"/>
            <a:ext cx="2092062" cy="1005699"/>
            <a:chOff x="955225" y="2885400"/>
            <a:chExt cx="2092062" cy="1005699"/>
          </a:xfrm>
        </p:grpSpPr>
        <p:sp>
          <p:nvSpPr>
            <p:cNvPr id="62" name="Google Shape;62;p5"/>
            <p:cNvSpPr/>
            <p:nvPr/>
          </p:nvSpPr>
          <p:spPr>
            <a:xfrm>
              <a:off x="955225" y="2996950"/>
              <a:ext cx="635065" cy="894149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>
                    <a:noFill/>
                  </a:ln>
                  <a:solidFill>
                    <a:srgbClr val="B5E2FA"/>
                  </a:solidFill>
                  <a:latin typeface="Philosopher"/>
                </a:rPr>
                <a:t>5</a:t>
              </a:r>
            </a:p>
          </p:txBody>
        </p:sp>
        <p:sp>
          <p:nvSpPr>
            <p:cNvPr id="63" name="Google Shape;63;p5"/>
            <p:cNvSpPr txBox="1"/>
            <p:nvPr/>
          </p:nvSpPr>
          <p:spPr>
            <a:xfrm>
              <a:off x="1535288" y="2885400"/>
              <a:ext cx="1512000" cy="77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rgbClr val="0E366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Security</a:t>
              </a:r>
              <a:endParaRPr b="1" sz="1700">
                <a:solidFill>
                  <a:srgbClr val="0E366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grpSp>
        <p:nvGrpSpPr>
          <p:cNvPr id="64" name="Google Shape;64;p5"/>
          <p:cNvGrpSpPr/>
          <p:nvPr/>
        </p:nvGrpSpPr>
        <p:grpSpPr>
          <a:xfrm>
            <a:off x="2779240" y="2885400"/>
            <a:ext cx="2149672" cy="1018848"/>
            <a:chOff x="2779240" y="2885400"/>
            <a:chExt cx="2149672" cy="1018848"/>
          </a:xfrm>
        </p:grpSpPr>
        <p:sp>
          <p:nvSpPr>
            <p:cNvPr id="65" name="Google Shape;65;p5"/>
            <p:cNvSpPr/>
            <p:nvPr/>
          </p:nvSpPr>
          <p:spPr>
            <a:xfrm>
              <a:off x="2779240" y="2983800"/>
              <a:ext cx="637695" cy="920448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>
                    <a:noFill/>
                  </a:ln>
                  <a:solidFill>
                    <a:srgbClr val="B5E2FA"/>
                  </a:solidFill>
                  <a:latin typeface="Philosopher"/>
                </a:rPr>
                <a:t>6</a:t>
              </a:r>
            </a:p>
          </p:txBody>
        </p:sp>
        <p:sp>
          <p:nvSpPr>
            <p:cNvPr id="66" name="Google Shape;66;p5"/>
            <p:cNvSpPr txBox="1"/>
            <p:nvPr/>
          </p:nvSpPr>
          <p:spPr>
            <a:xfrm>
              <a:off x="3416913" y="2885400"/>
              <a:ext cx="1512000" cy="77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rgbClr val="0E366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Project</a:t>
              </a:r>
              <a:endParaRPr b="1" sz="1700">
                <a:solidFill>
                  <a:srgbClr val="0E366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rgbClr val="0E366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Reflection</a:t>
              </a:r>
              <a:endParaRPr b="1" sz="1700">
                <a:solidFill>
                  <a:srgbClr val="0E366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grpSp>
        <p:nvGrpSpPr>
          <p:cNvPr id="67" name="Google Shape;67;p5"/>
          <p:cNvGrpSpPr/>
          <p:nvPr/>
        </p:nvGrpSpPr>
        <p:grpSpPr>
          <a:xfrm>
            <a:off x="4902380" y="2885400"/>
            <a:ext cx="1489245" cy="966251"/>
            <a:chOff x="4902380" y="2885400"/>
            <a:chExt cx="1489245" cy="966251"/>
          </a:xfrm>
        </p:grpSpPr>
        <p:sp>
          <p:nvSpPr>
            <p:cNvPr id="68" name="Google Shape;68;p5"/>
            <p:cNvSpPr/>
            <p:nvPr/>
          </p:nvSpPr>
          <p:spPr>
            <a:xfrm>
              <a:off x="4902380" y="2983800"/>
              <a:ext cx="586416" cy="867851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>
                    <a:noFill/>
                  </a:ln>
                  <a:solidFill>
                    <a:srgbClr val="B5E2FA"/>
                  </a:solidFill>
                  <a:latin typeface="Philosopher"/>
                </a:rPr>
                <a:t>7</a:t>
              </a:r>
            </a:p>
          </p:txBody>
        </p:sp>
        <p:sp>
          <p:nvSpPr>
            <p:cNvPr id="69" name="Google Shape;69;p5"/>
            <p:cNvSpPr txBox="1"/>
            <p:nvPr/>
          </p:nvSpPr>
          <p:spPr>
            <a:xfrm>
              <a:off x="5514425" y="2885400"/>
              <a:ext cx="877200" cy="40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rgbClr val="0E366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Demo</a:t>
              </a:r>
              <a:endParaRPr b="1" sz="1700">
                <a:solidFill>
                  <a:srgbClr val="0E366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2E8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6"/>
          <p:cNvGrpSpPr/>
          <p:nvPr/>
        </p:nvGrpSpPr>
        <p:grpSpPr>
          <a:xfrm>
            <a:off x="1948048" y="1160625"/>
            <a:ext cx="5247901" cy="2822251"/>
            <a:chOff x="1948048" y="814975"/>
            <a:chExt cx="5247901" cy="2822251"/>
          </a:xfrm>
        </p:grpSpPr>
        <p:pic>
          <p:nvPicPr>
            <p:cNvPr id="75" name="Google Shape;75;p6"/>
            <p:cNvPicPr preferRelativeResize="0"/>
            <p:nvPr/>
          </p:nvPicPr>
          <p:blipFill rotWithShape="1">
            <a:blip r:embed="rId3">
              <a:alphaModFix/>
            </a:blip>
            <a:srcRect b="0" l="21519" r="0" t="0"/>
            <a:stretch/>
          </p:blipFill>
          <p:spPr>
            <a:xfrm>
              <a:off x="1948048" y="2012475"/>
              <a:ext cx="5247901" cy="1624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89811" y="814975"/>
              <a:ext cx="1364375" cy="1554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" name="Google Shape;77;p6"/>
          <p:cNvSpPr/>
          <p:nvPr/>
        </p:nvSpPr>
        <p:spPr>
          <a:xfrm>
            <a:off x="791700" y="285500"/>
            <a:ext cx="7560600" cy="4542900"/>
          </a:xfrm>
          <a:prstGeom prst="rect">
            <a:avLst/>
          </a:prstGeom>
          <a:solidFill>
            <a:srgbClr val="F4F2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78" name="Google Shape;78;p6"/>
          <p:cNvSpPr/>
          <p:nvPr/>
        </p:nvSpPr>
        <p:spPr>
          <a:xfrm>
            <a:off x="489150" y="983429"/>
            <a:ext cx="4582240" cy="51525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E3661"/>
                </a:solidFill>
                <a:latin typeface="Philosopher"/>
              </a:rPr>
              <a:t>happened to you?</a:t>
            </a:r>
          </a:p>
        </p:txBody>
      </p:sp>
      <p:sp>
        <p:nvSpPr>
          <p:cNvPr id="79" name="Google Shape;79;p6"/>
          <p:cNvSpPr/>
          <p:nvPr/>
        </p:nvSpPr>
        <p:spPr>
          <a:xfrm>
            <a:off x="489150" y="455529"/>
            <a:ext cx="3342705" cy="39229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E3661"/>
                </a:solidFill>
                <a:latin typeface="Philosopher"/>
              </a:rPr>
              <a:t>Has this ever</a:t>
            </a:r>
          </a:p>
        </p:txBody>
      </p:sp>
      <p:pic>
        <p:nvPicPr>
          <p:cNvPr id="80" name="Google Shape;80;p6"/>
          <p:cNvPicPr preferRelativeResize="0"/>
          <p:nvPr/>
        </p:nvPicPr>
        <p:blipFill rotWithShape="1">
          <a:blip r:embed="rId5">
            <a:alphaModFix/>
          </a:blip>
          <a:srcRect b="0" l="3518" r="4611" t="0"/>
          <a:stretch/>
        </p:blipFill>
        <p:spPr>
          <a:xfrm>
            <a:off x="6101566" y="514450"/>
            <a:ext cx="2273400" cy="165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150" y="1685275"/>
            <a:ext cx="2847451" cy="31431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" name="Google Shape;82;p6"/>
          <p:cNvGrpSpPr/>
          <p:nvPr/>
        </p:nvGrpSpPr>
        <p:grpSpPr>
          <a:xfrm>
            <a:off x="4291000" y="2433075"/>
            <a:ext cx="3380775" cy="2253850"/>
            <a:chOff x="4291000" y="2433075"/>
            <a:chExt cx="3380775" cy="2253850"/>
          </a:xfrm>
        </p:grpSpPr>
        <p:pic>
          <p:nvPicPr>
            <p:cNvPr id="83" name="Google Shape;83;p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291000" y="2433075"/>
              <a:ext cx="3380775" cy="225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608900" y="4173025"/>
              <a:ext cx="596624" cy="447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" name="Google Shape;85;p6"/>
          <p:cNvSpPr txBox="1"/>
          <p:nvPr/>
        </p:nvSpPr>
        <p:spPr>
          <a:xfrm>
            <a:off x="6563625" y="2366650"/>
            <a:ext cx="10848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9F7F3"/>
                </a:solidFill>
                <a:latin typeface="Albert Sans"/>
                <a:ea typeface="Albert Sans"/>
                <a:cs typeface="Albert Sans"/>
                <a:sym typeface="Albert Sans"/>
              </a:rPr>
              <a:t>(pantry not shown)</a:t>
            </a:r>
            <a:endParaRPr b="1" sz="1300">
              <a:solidFill>
                <a:srgbClr val="F9F7F3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86" name="Google Shape;86;p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15213" y="1537775"/>
            <a:ext cx="856175" cy="85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2E8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7"/>
          <p:cNvPicPr preferRelativeResize="0"/>
          <p:nvPr/>
        </p:nvPicPr>
        <p:blipFill rotWithShape="1">
          <a:blip r:embed="rId3">
            <a:alphaModFix/>
          </a:blip>
          <a:srcRect b="2678" l="5444" r="30950" t="2678"/>
          <a:stretch/>
        </p:blipFill>
        <p:spPr>
          <a:xfrm>
            <a:off x="3663324" y="1238925"/>
            <a:ext cx="1814400" cy="1798200"/>
          </a:xfrm>
          <a:prstGeom prst="ellipse">
            <a:avLst/>
          </a:prstGeom>
          <a:noFill/>
          <a:ln cap="flat" cmpd="sng" w="76200">
            <a:solidFill>
              <a:srgbClr val="0E366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2" name="Google Shape;92;p7"/>
          <p:cNvSpPr/>
          <p:nvPr/>
        </p:nvSpPr>
        <p:spPr>
          <a:xfrm>
            <a:off x="467800" y="606225"/>
            <a:ext cx="5969346" cy="4110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E3661"/>
                </a:solidFill>
                <a:latin typeface="Philosopher"/>
              </a:rPr>
              <a:t>Your Personal Garde Manger</a:t>
            </a:r>
          </a:p>
        </p:txBody>
      </p:sp>
      <p:pic>
        <p:nvPicPr>
          <p:cNvPr id="93" name="Google Shape;93;p7"/>
          <p:cNvPicPr preferRelativeResize="0"/>
          <p:nvPr/>
        </p:nvPicPr>
        <p:blipFill rotWithShape="1">
          <a:blip r:embed="rId4">
            <a:alphaModFix/>
          </a:blip>
          <a:srcRect b="0" l="20814" r="10400" t="0"/>
          <a:stretch/>
        </p:blipFill>
        <p:spPr>
          <a:xfrm>
            <a:off x="6429750" y="1258713"/>
            <a:ext cx="1814400" cy="1758600"/>
          </a:xfrm>
          <a:prstGeom prst="ellipse">
            <a:avLst/>
          </a:prstGeom>
          <a:noFill/>
          <a:ln cap="flat" cmpd="sng" w="76200">
            <a:solidFill>
              <a:srgbClr val="0E366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4" name="Google Shape;94;p7"/>
          <p:cNvPicPr preferRelativeResize="0"/>
          <p:nvPr/>
        </p:nvPicPr>
        <p:blipFill rotWithShape="1">
          <a:blip r:embed="rId5">
            <a:alphaModFix/>
          </a:blip>
          <a:srcRect b="0" l="30956" r="15233" t="20051"/>
          <a:stretch/>
        </p:blipFill>
        <p:spPr>
          <a:xfrm>
            <a:off x="896899" y="1238925"/>
            <a:ext cx="1814400" cy="1798200"/>
          </a:xfrm>
          <a:prstGeom prst="ellipse">
            <a:avLst/>
          </a:prstGeom>
          <a:noFill/>
          <a:ln cap="flat" cmpd="sng" w="76200">
            <a:solidFill>
              <a:srgbClr val="0E366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5" name="Google Shape;95;p7"/>
          <p:cNvSpPr/>
          <p:nvPr/>
        </p:nvSpPr>
        <p:spPr>
          <a:xfrm>
            <a:off x="3950113" y="3193587"/>
            <a:ext cx="1316523" cy="1717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366AA3"/>
                </a:solidFill>
                <a:latin typeface="Philosopher"/>
              </a:rPr>
              <a:t>Winona's Story</a:t>
            </a:r>
          </a:p>
        </p:txBody>
      </p:sp>
      <p:sp>
        <p:nvSpPr>
          <p:cNvPr id="96" name="Google Shape;96;p7"/>
          <p:cNvSpPr/>
          <p:nvPr/>
        </p:nvSpPr>
        <p:spPr>
          <a:xfrm>
            <a:off x="1233375" y="3193587"/>
            <a:ext cx="1141443" cy="1717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366AA3"/>
                </a:solidFill>
                <a:latin typeface="Philosopher"/>
              </a:rPr>
              <a:t>David's Story</a:t>
            </a:r>
          </a:p>
        </p:txBody>
      </p:sp>
      <p:sp>
        <p:nvSpPr>
          <p:cNvPr id="97" name="Google Shape;97;p7"/>
          <p:cNvSpPr/>
          <p:nvPr/>
        </p:nvSpPr>
        <p:spPr>
          <a:xfrm>
            <a:off x="6860913" y="3193587"/>
            <a:ext cx="1065738" cy="1717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366AA3"/>
                </a:solidFill>
                <a:latin typeface="Philosopher"/>
              </a:rPr>
              <a:t>Todd's Story</a:t>
            </a:r>
          </a:p>
        </p:txBody>
      </p:sp>
      <p:sp>
        <p:nvSpPr>
          <p:cNvPr id="98" name="Google Shape;98;p7"/>
          <p:cNvSpPr txBox="1"/>
          <p:nvPr/>
        </p:nvSpPr>
        <p:spPr>
          <a:xfrm>
            <a:off x="635750" y="3338875"/>
            <a:ext cx="2336700" cy="11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Autofit/>
          </a:bodyPr>
          <a:lstStyle/>
          <a:p>
            <a:pPr indent="-1841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3661"/>
              </a:buClr>
              <a:buSzPts val="1100"/>
              <a:buFont typeface="Albert Sans"/>
              <a:buChar char="●"/>
            </a:pPr>
            <a:r>
              <a:rPr lang="en" sz="1100">
                <a:solidFill>
                  <a:srgbClr val="0E3661"/>
                </a:solidFill>
                <a:latin typeface="Albert Sans"/>
                <a:ea typeface="Albert Sans"/>
                <a:cs typeface="Albert Sans"/>
                <a:sym typeface="Albert Sans"/>
              </a:rPr>
              <a:t>Stay-at-home father of three</a:t>
            </a:r>
            <a:endParaRPr sz="1100">
              <a:solidFill>
                <a:srgbClr val="0E366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1841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3661"/>
              </a:buClr>
              <a:buSzPts val="1100"/>
              <a:buFont typeface="Albert Sans"/>
              <a:buChar char="●"/>
            </a:pPr>
            <a:r>
              <a:rPr lang="en" sz="1100">
                <a:solidFill>
                  <a:srgbClr val="0E3661"/>
                </a:solidFill>
                <a:latin typeface="Albert Sans"/>
                <a:ea typeface="Albert Sans"/>
                <a:cs typeface="Albert Sans"/>
                <a:sym typeface="Albert Sans"/>
              </a:rPr>
              <a:t>Does meal prepping at the start of each week</a:t>
            </a:r>
            <a:endParaRPr sz="1100">
              <a:solidFill>
                <a:srgbClr val="0E366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1841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3661"/>
              </a:buClr>
              <a:buSzPts val="1100"/>
              <a:buFont typeface="Albert Sans"/>
              <a:buChar char="●"/>
            </a:pPr>
            <a:r>
              <a:rPr lang="en" sz="1100">
                <a:solidFill>
                  <a:srgbClr val="0E3661"/>
                </a:solidFill>
                <a:latin typeface="Albert Sans"/>
                <a:ea typeface="Albert Sans"/>
                <a:cs typeface="Albert Sans"/>
                <a:sym typeface="Albert Sans"/>
              </a:rPr>
              <a:t>Goes to the grocery store every Saturday</a:t>
            </a:r>
            <a:endParaRPr sz="1100">
              <a:solidFill>
                <a:srgbClr val="0E366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99" name="Google Shape;99;p7"/>
          <p:cNvSpPr txBox="1"/>
          <p:nvPr/>
        </p:nvSpPr>
        <p:spPr>
          <a:xfrm>
            <a:off x="6244300" y="3338875"/>
            <a:ext cx="2336700" cy="11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Autofit/>
          </a:bodyPr>
          <a:lstStyle/>
          <a:p>
            <a:pPr indent="-1841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3661"/>
              </a:buClr>
              <a:buSzPts val="1100"/>
              <a:buFont typeface="Albert Sans"/>
              <a:buChar char="●"/>
            </a:pPr>
            <a:r>
              <a:rPr lang="en" sz="1100">
                <a:solidFill>
                  <a:srgbClr val="0E3661"/>
                </a:solidFill>
                <a:latin typeface="Albert Sans"/>
                <a:ea typeface="Albert Sans"/>
                <a:cs typeface="Albert Sans"/>
                <a:sym typeface="Albert Sans"/>
              </a:rPr>
              <a:t>College Sophomore living in an on-campus dorm</a:t>
            </a:r>
            <a:endParaRPr sz="1100">
              <a:solidFill>
                <a:srgbClr val="0E366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1841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3661"/>
              </a:buClr>
              <a:buSzPts val="1100"/>
              <a:buFont typeface="Albert Sans"/>
              <a:buChar char="●"/>
            </a:pPr>
            <a:r>
              <a:rPr lang="en" sz="1100">
                <a:solidFill>
                  <a:srgbClr val="0E3661"/>
                </a:solidFill>
                <a:latin typeface="Albert Sans"/>
                <a:ea typeface="Albert Sans"/>
                <a:cs typeface="Albert Sans"/>
                <a:sym typeface="Albert Sans"/>
              </a:rPr>
              <a:t>Owns a mini-fridge</a:t>
            </a:r>
            <a:endParaRPr sz="1100">
              <a:solidFill>
                <a:srgbClr val="0E366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1841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3661"/>
              </a:buClr>
              <a:buSzPts val="1100"/>
              <a:buFont typeface="Albert Sans"/>
              <a:buChar char="●"/>
            </a:pPr>
            <a:r>
              <a:rPr lang="en" sz="1100">
                <a:solidFill>
                  <a:srgbClr val="0E3661"/>
                </a:solidFill>
                <a:latin typeface="Albert Sans"/>
                <a:ea typeface="Albert Sans"/>
                <a:cs typeface="Albert Sans"/>
                <a:sym typeface="Albert Sans"/>
              </a:rPr>
              <a:t>Cooks meals </a:t>
            </a:r>
            <a:r>
              <a:rPr lang="en" sz="1100">
                <a:solidFill>
                  <a:srgbClr val="0E3661"/>
                </a:solidFill>
                <a:latin typeface="Albert Sans"/>
                <a:ea typeface="Albert Sans"/>
                <a:cs typeface="Albert Sans"/>
                <a:sym typeface="Albert Sans"/>
              </a:rPr>
              <a:t>twice a</a:t>
            </a:r>
            <a:r>
              <a:rPr lang="en" sz="1100">
                <a:solidFill>
                  <a:srgbClr val="0E3661"/>
                </a:solidFill>
                <a:latin typeface="Albert Sans"/>
                <a:ea typeface="Albert Sans"/>
                <a:cs typeface="Albert Sans"/>
                <a:sym typeface="Albert Sans"/>
              </a:rPr>
              <a:t> week in a communal kitchen</a:t>
            </a:r>
            <a:endParaRPr sz="1100">
              <a:solidFill>
                <a:srgbClr val="0E366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00" name="Google Shape;100;p7"/>
          <p:cNvSpPr txBox="1"/>
          <p:nvPr/>
        </p:nvSpPr>
        <p:spPr>
          <a:xfrm>
            <a:off x="3408713" y="3338875"/>
            <a:ext cx="2480700" cy="11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Autofit/>
          </a:bodyPr>
          <a:lstStyle/>
          <a:p>
            <a:pPr indent="-1841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3661"/>
              </a:buClr>
              <a:buSzPts val="1100"/>
              <a:buFont typeface="Albert Sans"/>
              <a:buChar char="●"/>
            </a:pPr>
            <a:r>
              <a:rPr lang="en" sz="1100">
                <a:solidFill>
                  <a:srgbClr val="0E3661"/>
                </a:solidFill>
                <a:latin typeface="Albert Sans"/>
                <a:ea typeface="Albert Sans"/>
                <a:cs typeface="Albert Sans"/>
                <a:sym typeface="Albert Sans"/>
              </a:rPr>
              <a:t>Businesswoman who is frequently in meetings</a:t>
            </a:r>
            <a:endParaRPr sz="1100">
              <a:solidFill>
                <a:srgbClr val="0E366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1841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3661"/>
              </a:buClr>
              <a:buSzPts val="1100"/>
              <a:buFont typeface="Albert Sans"/>
              <a:buChar char="●"/>
            </a:pPr>
            <a:r>
              <a:rPr lang="en" sz="1100">
                <a:solidFill>
                  <a:srgbClr val="0E3661"/>
                </a:solidFill>
                <a:latin typeface="Albert Sans"/>
                <a:ea typeface="Albert Sans"/>
                <a:cs typeface="Albert Sans"/>
                <a:sym typeface="Albert Sans"/>
              </a:rPr>
              <a:t>Has little to no time to ponder recipes</a:t>
            </a:r>
            <a:endParaRPr sz="1100">
              <a:solidFill>
                <a:srgbClr val="0E366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1841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3661"/>
              </a:buClr>
              <a:buSzPts val="1100"/>
              <a:buFont typeface="Albert Sans"/>
              <a:buChar char="●"/>
            </a:pPr>
            <a:r>
              <a:rPr lang="en" sz="1100">
                <a:solidFill>
                  <a:srgbClr val="0E3661"/>
                </a:solidFill>
                <a:latin typeface="Albert Sans"/>
                <a:ea typeface="Albert Sans"/>
                <a:cs typeface="Albert Sans"/>
                <a:sym typeface="Albert Sans"/>
              </a:rPr>
              <a:t>Uses an app to get groceries delivered when she runs out </a:t>
            </a:r>
            <a:endParaRPr sz="1100">
              <a:solidFill>
                <a:srgbClr val="0E366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01" name="Google Shape;101;p7"/>
          <p:cNvSpPr/>
          <p:nvPr/>
        </p:nvSpPr>
        <p:spPr>
          <a:xfrm>
            <a:off x="6513350" y="791173"/>
            <a:ext cx="1469528" cy="14599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E3661"/>
                </a:solidFill>
                <a:latin typeface="Albert Sans"/>
              </a:rPr>
              <a:t>| MEET OUR USERS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2E8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"/>
          <p:cNvSpPr/>
          <p:nvPr/>
        </p:nvSpPr>
        <p:spPr>
          <a:xfrm>
            <a:off x="1727875" y="2768025"/>
            <a:ext cx="5704365" cy="5610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E3661"/>
                </a:solidFill>
                <a:latin typeface="Philosopher"/>
              </a:rPr>
              <a:t>Our Implementation</a:t>
            </a:r>
          </a:p>
        </p:txBody>
      </p:sp>
      <p:sp>
        <p:nvSpPr>
          <p:cNvPr id="107" name="Google Shape;107;p8"/>
          <p:cNvSpPr/>
          <p:nvPr/>
        </p:nvSpPr>
        <p:spPr>
          <a:xfrm>
            <a:off x="2176375" y="3417625"/>
            <a:ext cx="4791254" cy="56747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E3661"/>
                </a:solidFill>
                <a:latin typeface="Philosopher"/>
              </a:rPr>
              <a:t>of Garde Manger</a:t>
            </a:r>
          </a:p>
        </p:txBody>
      </p:sp>
      <p:pic>
        <p:nvPicPr>
          <p:cNvPr id="108" name="Google Shape;10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9824" y="822750"/>
            <a:ext cx="1364375" cy="155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8"/>
          <p:cNvSpPr/>
          <p:nvPr/>
        </p:nvSpPr>
        <p:spPr>
          <a:xfrm>
            <a:off x="0" y="0"/>
            <a:ext cx="9144000" cy="219000"/>
          </a:xfrm>
          <a:prstGeom prst="rect">
            <a:avLst/>
          </a:prstGeom>
          <a:solidFill>
            <a:srgbClr val="366A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8"/>
          <p:cNvSpPr/>
          <p:nvPr/>
        </p:nvSpPr>
        <p:spPr>
          <a:xfrm>
            <a:off x="0" y="4924500"/>
            <a:ext cx="9144000" cy="219000"/>
          </a:xfrm>
          <a:prstGeom prst="rect">
            <a:avLst/>
          </a:prstGeom>
          <a:solidFill>
            <a:srgbClr val="366A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8"/>
          <p:cNvSpPr/>
          <p:nvPr/>
        </p:nvSpPr>
        <p:spPr>
          <a:xfrm rot="5400000">
            <a:off x="-2465700" y="2462250"/>
            <a:ext cx="5150400" cy="219000"/>
          </a:xfrm>
          <a:prstGeom prst="rect">
            <a:avLst/>
          </a:prstGeom>
          <a:solidFill>
            <a:srgbClr val="FFD651">
              <a:alpha val="506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8"/>
          <p:cNvSpPr/>
          <p:nvPr/>
        </p:nvSpPr>
        <p:spPr>
          <a:xfrm rot="5400000">
            <a:off x="6535200" y="2534700"/>
            <a:ext cx="5150400" cy="67200"/>
          </a:xfrm>
          <a:prstGeom prst="rect">
            <a:avLst/>
          </a:prstGeom>
          <a:solidFill>
            <a:srgbClr val="FFD651">
              <a:alpha val="506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2E8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7200" y="330214"/>
            <a:ext cx="2148623" cy="153278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9"/>
          <p:cNvSpPr/>
          <p:nvPr/>
        </p:nvSpPr>
        <p:spPr>
          <a:xfrm>
            <a:off x="467800" y="606225"/>
            <a:ext cx="2900131" cy="40635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E3661"/>
                </a:solidFill>
                <a:latin typeface="Philosopher"/>
              </a:rPr>
              <a:t>Virtual Pantry</a:t>
            </a:r>
          </a:p>
        </p:txBody>
      </p:sp>
      <p:sp>
        <p:nvSpPr>
          <p:cNvPr id="119" name="Google Shape;119;p9"/>
          <p:cNvSpPr txBox="1"/>
          <p:nvPr/>
        </p:nvSpPr>
        <p:spPr>
          <a:xfrm>
            <a:off x="467800" y="1168400"/>
            <a:ext cx="5958000" cy="32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3661"/>
              </a:buClr>
              <a:buSzPts val="1800"/>
              <a:buFont typeface="Albert Sans"/>
              <a:buChar char="●"/>
            </a:pPr>
            <a:r>
              <a:rPr lang="en" sz="1800">
                <a:solidFill>
                  <a:srgbClr val="0E3661"/>
                </a:solidFill>
                <a:latin typeface="Albert Sans"/>
                <a:ea typeface="Albert Sans"/>
                <a:cs typeface="Albert Sans"/>
                <a:sym typeface="Albert Sans"/>
              </a:rPr>
              <a:t>API search → Open Recipes Database</a:t>
            </a:r>
            <a:endParaRPr sz="1800">
              <a:solidFill>
                <a:srgbClr val="0E366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3661"/>
              </a:buClr>
              <a:buSzPts val="1800"/>
              <a:buFont typeface="Albert Sans"/>
              <a:buChar char="●"/>
            </a:pPr>
            <a:r>
              <a:rPr lang="en" sz="1800">
                <a:solidFill>
                  <a:srgbClr val="0E3661"/>
                </a:solidFill>
                <a:latin typeface="Albert Sans"/>
                <a:ea typeface="Albert Sans"/>
                <a:cs typeface="Albert Sans"/>
                <a:sym typeface="Albert Sans"/>
              </a:rPr>
              <a:t>JSON cleanup</a:t>
            </a:r>
            <a:endParaRPr sz="1800">
              <a:solidFill>
                <a:srgbClr val="0E366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3661"/>
              </a:buClr>
              <a:buSzPts val="1800"/>
              <a:buFont typeface="Albert Sans"/>
              <a:buChar char="○"/>
            </a:pPr>
            <a:r>
              <a:rPr lang="en" sz="1800">
                <a:solidFill>
                  <a:srgbClr val="0E3661"/>
                </a:solidFill>
                <a:latin typeface="Albert Sans"/>
                <a:ea typeface="Albert Sans"/>
                <a:cs typeface="Albert Sans"/>
                <a:sym typeface="Albert Sans"/>
              </a:rPr>
              <a:t>Automated extraneous variable sifting</a:t>
            </a:r>
            <a:endParaRPr sz="1800">
              <a:solidFill>
                <a:srgbClr val="0E366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3661"/>
              </a:buClr>
              <a:buSzPts val="1800"/>
              <a:buFont typeface="Albert Sans"/>
              <a:buChar char="○"/>
            </a:pPr>
            <a:r>
              <a:rPr lang="en" sz="1800">
                <a:solidFill>
                  <a:srgbClr val="0E3661"/>
                </a:solidFill>
                <a:latin typeface="Albert Sans"/>
                <a:ea typeface="Albert Sans"/>
                <a:cs typeface="Albert Sans"/>
                <a:sym typeface="Albert Sans"/>
              </a:rPr>
              <a:t>Manual parsing for consistency across records</a:t>
            </a:r>
            <a:endParaRPr sz="1800">
              <a:solidFill>
                <a:srgbClr val="0E366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3661"/>
              </a:buClr>
              <a:buSzPts val="1800"/>
              <a:buFont typeface="Albert Sans"/>
              <a:buChar char="●"/>
            </a:pPr>
            <a:r>
              <a:rPr lang="en" sz="1800">
                <a:solidFill>
                  <a:srgbClr val="0E3661"/>
                </a:solidFill>
                <a:latin typeface="Albert Sans"/>
                <a:ea typeface="Albert Sans"/>
                <a:cs typeface="Albert Sans"/>
                <a:sym typeface="Albert Sans"/>
              </a:rPr>
              <a:t>Recipe &amp; RecipeIngredients table setup (SQL)</a:t>
            </a:r>
            <a:endParaRPr sz="1800">
              <a:solidFill>
                <a:srgbClr val="0E366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3661"/>
              </a:buClr>
              <a:buSzPts val="1800"/>
              <a:buFont typeface="Albert Sans"/>
              <a:buChar char="●"/>
            </a:pPr>
            <a:r>
              <a:rPr lang="en" sz="1800">
                <a:solidFill>
                  <a:srgbClr val="0E3661"/>
                </a:solidFill>
                <a:latin typeface="Albert Sans"/>
                <a:ea typeface="Albert Sans"/>
                <a:cs typeface="Albert Sans"/>
                <a:sym typeface="Albert Sans"/>
              </a:rPr>
              <a:t>Categorizing ingredients into food groups</a:t>
            </a:r>
            <a:endParaRPr sz="1800">
              <a:solidFill>
                <a:srgbClr val="0E366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3661"/>
              </a:buClr>
              <a:buSzPts val="1800"/>
              <a:buFont typeface="Albert Sans"/>
              <a:buChar char="●"/>
            </a:pPr>
            <a:r>
              <a:rPr lang="en" sz="1800">
                <a:solidFill>
                  <a:srgbClr val="0E3661"/>
                </a:solidFill>
                <a:latin typeface="Albert Sans"/>
                <a:ea typeface="Albert Sans"/>
                <a:cs typeface="Albert Sans"/>
                <a:sym typeface="Albert Sans"/>
              </a:rPr>
              <a:t>Implementing checkboxes and syncing with user pantry table</a:t>
            </a:r>
            <a:endParaRPr sz="1800">
              <a:solidFill>
                <a:srgbClr val="0E366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120" name="Google Shape;12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6800" y="2087173"/>
            <a:ext cx="2076974" cy="1115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3800" y="3540400"/>
            <a:ext cx="1996275" cy="120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9"/>
          <p:cNvSpPr/>
          <p:nvPr/>
        </p:nvSpPr>
        <p:spPr>
          <a:xfrm>
            <a:off x="7864525" y="1012575"/>
            <a:ext cx="439575" cy="1074600"/>
          </a:xfrm>
          <a:custGeom>
            <a:rect b="b" l="l" r="r" t="t"/>
            <a:pathLst>
              <a:path extrusionOk="0" h="42984" w="17583">
                <a:moveTo>
                  <a:pt x="0" y="0"/>
                </a:moveTo>
                <a:cubicBezTo>
                  <a:pt x="2768" y="3256"/>
                  <a:pt x="14003" y="12374"/>
                  <a:pt x="16608" y="19538"/>
                </a:cubicBezTo>
                <a:cubicBezTo>
                  <a:pt x="19213" y="26702"/>
                  <a:pt x="15794" y="39076"/>
                  <a:pt x="15631" y="42984"/>
                </a:cubicBezTo>
              </a:path>
            </a:pathLst>
          </a:custGeom>
          <a:noFill/>
          <a:ln cap="flat" cmpd="sng" w="76200">
            <a:solidFill>
              <a:srgbClr val="FFD651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23" name="Google Shape;123;p9"/>
          <p:cNvSpPr/>
          <p:nvPr/>
        </p:nvSpPr>
        <p:spPr>
          <a:xfrm>
            <a:off x="6363317" y="2571750"/>
            <a:ext cx="433475" cy="1092200"/>
          </a:xfrm>
          <a:custGeom>
            <a:rect b="b" l="l" r="r" t="t"/>
            <a:pathLst>
              <a:path extrusionOk="0" h="43688" w="17339">
                <a:moveTo>
                  <a:pt x="17339" y="0"/>
                </a:moveTo>
                <a:cubicBezTo>
                  <a:pt x="14547" y="2833"/>
                  <a:pt x="2843" y="9717"/>
                  <a:pt x="587" y="16998"/>
                </a:cubicBezTo>
                <a:cubicBezTo>
                  <a:pt x="-1669" y="24279"/>
                  <a:pt x="3265" y="39240"/>
                  <a:pt x="3801" y="43688"/>
                </a:cubicBezTo>
              </a:path>
            </a:pathLst>
          </a:custGeom>
          <a:noFill/>
          <a:ln cap="flat" cmpd="sng" w="76200">
            <a:solidFill>
              <a:srgbClr val="FFD651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2E8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0"/>
          <p:cNvSpPr/>
          <p:nvPr/>
        </p:nvSpPr>
        <p:spPr>
          <a:xfrm>
            <a:off x="467800" y="606225"/>
            <a:ext cx="3621310" cy="40635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E3661"/>
                </a:solidFill>
                <a:latin typeface="Philosopher"/>
              </a:rPr>
              <a:t>Recipe Generator</a:t>
            </a:r>
          </a:p>
        </p:txBody>
      </p:sp>
      <p:sp>
        <p:nvSpPr>
          <p:cNvPr id="129" name="Google Shape;129;p10"/>
          <p:cNvSpPr txBox="1"/>
          <p:nvPr/>
        </p:nvSpPr>
        <p:spPr>
          <a:xfrm>
            <a:off x="343850" y="1172500"/>
            <a:ext cx="49332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3661"/>
              </a:buClr>
              <a:buSzPts val="1800"/>
              <a:buFont typeface="Albert Sans"/>
              <a:buChar char="●"/>
            </a:pPr>
            <a:r>
              <a:rPr lang="en" sz="1800">
                <a:solidFill>
                  <a:srgbClr val="0E3661"/>
                </a:solidFill>
                <a:latin typeface="Albert Sans"/>
                <a:ea typeface="Albert Sans"/>
                <a:cs typeface="Albert Sans"/>
                <a:sym typeface="Albert Sans"/>
              </a:rPr>
              <a:t>Sorting criteria: recipes that have the most pantry ingredients and do not have blacklisted ingredients</a:t>
            </a:r>
            <a:endParaRPr sz="1800">
              <a:solidFill>
                <a:srgbClr val="0E366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3661"/>
              </a:buClr>
              <a:buSzPts val="1800"/>
              <a:buFont typeface="Albert Sans"/>
              <a:buChar char="●"/>
            </a:pPr>
            <a:r>
              <a:rPr lang="en" sz="1800">
                <a:solidFill>
                  <a:srgbClr val="0E3661"/>
                </a:solidFill>
                <a:latin typeface="Albert Sans"/>
                <a:ea typeface="Albert Sans"/>
                <a:cs typeface="Albert Sans"/>
                <a:sym typeface="Albert Sans"/>
              </a:rPr>
              <a:t>Form of pantry ingredients -&gt; POST</a:t>
            </a:r>
            <a:endParaRPr sz="1800">
              <a:solidFill>
                <a:srgbClr val="0E366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3661"/>
              </a:buClr>
              <a:buSzPts val="1800"/>
              <a:buFont typeface="Albert Sans"/>
              <a:buChar char="●"/>
            </a:pPr>
            <a:r>
              <a:rPr lang="en" sz="1800">
                <a:solidFill>
                  <a:srgbClr val="0E3661"/>
                </a:solidFill>
                <a:latin typeface="Albert Sans"/>
                <a:ea typeface="Albert Sans"/>
                <a:cs typeface="Albert Sans"/>
                <a:sym typeface="Albert Sans"/>
              </a:rPr>
              <a:t>Sorted using maps and arrays</a:t>
            </a:r>
            <a:endParaRPr sz="1800">
              <a:solidFill>
                <a:srgbClr val="0E366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3661"/>
              </a:buClr>
              <a:buSzPts val="1800"/>
              <a:buFont typeface="Albert Sans"/>
              <a:buChar char="●"/>
            </a:pPr>
            <a:r>
              <a:rPr lang="en" sz="1800">
                <a:solidFill>
                  <a:srgbClr val="0E3661"/>
                </a:solidFill>
                <a:latin typeface="Albert Sans"/>
                <a:ea typeface="Albert Sans"/>
                <a:cs typeface="Albert Sans"/>
                <a:sym typeface="Albert Sans"/>
              </a:rPr>
              <a:t>Displayed on Pantry Page as a modem</a:t>
            </a:r>
            <a:endParaRPr sz="1800">
              <a:solidFill>
                <a:srgbClr val="0E366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130" name="Google Shape;13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1338" y="255650"/>
            <a:ext cx="2207375" cy="15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0"/>
          <p:cNvPicPr preferRelativeResize="0"/>
          <p:nvPr/>
        </p:nvPicPr>
        <p:blipFill rotWithShape="1">
          <a:blip r:embed="rId4">
            <a:alphaModFix/>
          </a:blip>
          <a:srcRect b="35635" l="0" r="0" t="15455"/>
          <a:stretch/>
        </p:blipFill>
        <p:spPr>
          <a:xfrm>
            <a:off x="6848875" y="1510524"/>
            <a:ext cx="2207375" cy="13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0"/>
          <p:cNvPicPr preferRelativeResize="0"/>
          <p:nvPr/>
        </p:nvPicPr>
        <p:blipFill rotWithShape="1">
          <a:blip r:embed="rId5">
            <a:alphaModFix/>
          </a:blip>
          <a:srcRect b="0" l="2771" r="0" t="2095"/>
          <a:stretch/>
        </p:blipFill>
        <p:spPr>
          <a:xfrm>
            <a:off x="5556275" y="2305925"/>
            <a:ext cx="1653224" cy="24516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0"/>
          <p:cNvSpPr/>
          <p:nvPr/>
        </p:nvSpPr>
        <p:spPr>
          <a:xfrm>
            <a:off x="7109425" y="2814050"/>
            <a:ext cx="826125" cy="626850"/>
          </a:xfrm>
          <a:custGeom>
            <a:rect b="b" l="l" r="r" t="t"/>
            <a:pathLst>
              <a:path extrusionOk="0" h="25074" w="33045">
                <a:moveTo>
                  <a:pt x="33045" y="0"/>
                </a:moveTo>
                <a:cubicBezTo>
                  <a:pt x="31951" y="2664"/>
                  <a:pt x="31989" y="11803"/>
                  <a:pt x="26481" y="15982"/>
                </a:cubicBezTo>
                <a:cubicBezTo>
                  <a:pt x="20974" y="20161"/>
                  <a:pt x="4414" y="23559"/>
                  <a:pt x="0" y="25074"/>
                </a:cubicBezTo>
              </a:path>
            </a:pathLst>
          </a:custGeom>
          <a:noFill/>
          <a:ln cap="flat" cmpd="sng" w="76200">
            <a:solidFill>
              <a:srgbClr val="FFD651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34" name="Google Shape;134;p10"/>
          <p:cNvSpPr/>
          <p:nvPr/>
        </p:nvSpPr>
        <p:spPr>
          <a:xfrm>
            <a:off x="7632850" y="844150"/>
            <a:ext cx="714700" cy="924375"/>
          </a:xfrm>
          <a:custGeom>
            <a:rect b="b" l="l" r="r" t="t"/>
            <a:pathLst>
              <a:path extrusionOk="0" h="36975" w="28588">
                <a:moveTo>
                  <a:pt x="0" y="0"/>
                </a:moveTo>
                <a:cubicBezTo>
                  <a:pt x="4166" y="1821"/>
                  <a:pt x="20229" y="4764"/>
                  <a:pt x="24994" y="10926"/>
                </a:cubicBezTo>
                <a:cubicBezTo>
                  <a:pt x="29759" y="17089"/>
                  <a:pt x="27989" y="32634"/>
                  <a:pt x="28588" y="36975"/>
                </a:cubicBezTo>
              </a:path>
            </a:pathLst>
          </a:custGeom>
          <a:noFill/>
          <a:ln cap="flat" cmpd="sng" w="76200">
            <a:solidFill>
              <a:srgbClr val="FFD651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2E8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1"/>
          <p:cNvSpPr/>
          <p:nvPr/>
        </p:nvSpPr>
        <p:spPr>
          <a:xfrm>
            <a:off x="467800" y="606225"/>
            <a:ext cx="2808582" cy="41009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E3661"/>
                </a:solidFill>
                <a:latin typeface="Philosopher"/>
              </a:rPr>
              <a:t>Shopping List</a:t>
            </a:r>
          </a:p>
        </p:txBody>
      </p:sp>
      <p:sp>
        <p:nvSpPr>
          <p:cNvPr id="140" name="Google Shape;140;p11"/>
          <p:cNvSpPr txBox="1"/>
          <p:nvPr/>
        </p:nvSpPr>
        <p:spPr>
          <a:xfrm>
            <a:off x="467800" y="1097400"/>
            <a:ext cx="5471700" cy="29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3661"/>
              </a:buClr>
              <a:buSzPts val="1800"/>
              <a:buFont typeface="Albert Sans"/>
              <a:buChar char="●"/>
            </a:pPr>
            <a:r>
              <a:rPr lang="en" sz="1800">
                <a:solidFill>
                  <a:srgbClr val="0E3661"/>
                </a:solidFill>
                <a:latin typeface="Albert Sans"/>
                <a:ea typeface="Albert Sans"/>
                <a:cs typeface="Albert Sans"/>
                <a:sym typeface="Albert Sans"/>
              </a:rPr>
              <a:t>Javascript → DOMContentLoaded</a:t>
            </a:r>
            <a:endParaRPr sz="1800">
              <a:solidFill>
                <a:srgbClr val="0E366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3661"/>
              </a:buClr>
              <a:buSzPts val="1800"/>
              <a:buFont typeface="Albert Sans"/>
              <a:buChar char="○"/>
            </a:pPr>
            <a:r>
              <a:rPr lang="en" sz="1800">
                <a:solidFill>
                  <a:srgbClr val="0E3661"/>
                </a:solidFill>
                <a:latin typeface="Albert Sans"/>
                <a:ea typeface="Albert Sans"/>
                <a:cs typeface="Albert Sans"/>
                <a:sym typeface="Albert Sans"/>
              </a:rPr>
              <a:t>fetchList()</a:t>
            </a:r>
            <a:endParaRPr sz="1800">
              <a:solidFill>
                <a:srgbClr val="0E366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3661"/>
              </a:buClr>
              <a:buSzPts val="1800"/>
              <a:buFont typeface="Albert Sans"/>
              <a:buChar char="○"/>
            </a:pPr>
            <a:r>
              <a:rPr lang="en" sz="1800">
                <a:solidFill>
                  <a:srgbClr val="0E3661"/>
                </a:solidFill>
                <a:latin typeface="Albert Sans"/>
                <a:ea typeface="Albert Sans"/>
                <a:cs typeface="Albert Sans"/>
                <a:sym typeface="Albert Sans"/>
              </a:rPr>
              <a:t>saveList()</a:t>
            </a:r>
            <a:endParaRPr sz="1800">
              <a:solidFill>
                <a:srgbClr val="0E366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3661"/>
              </a:buClr>
              <a:buSzPts val="1800"/>
              <a:buFont typeface="Albert Sans"/>
              <a:buChar char="○"/>
            </a:pPr>
            <a:r>
              <a:rPr lang="en" sz="1800">
                <a:solidFill>
                  <a:srgbClr val="0E3661"/>
                </a:solidFill>
                <a:latin typeface="Albert Sans"/>
                <a:ea typeface="Albert Sans"/>
                <a:cs typeface="Albert Sans"/>
                <a:sym typeface="Albert Sans"/>
              </a:rPr>
              <a:t>addItemToDOM()</a:t>
            </a:r>
            <a:endParaRPr sz="1800">
              <a:solidFill>
                <a:srgbClr val="0E366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3661"/>
              </a:buClr>
              <a:buSzPts val="1800"/>
              <a:buFont typeface="Albert Sans"/>
              <a:buChar char="○"/>
            </a:pPr>
            <a:r>
              <a:rPr lang="en" sz="1800">
                <a:solidFill>
                  <a:srgbClr val="0E3661"/>
                </a:solidFill>
                <a:latin typeface="Albert Sans"/>
                <a:ea typeface="Albert Sans"/>
                <a:cs typeface="Albert Sans"/>
                <a:sym typeface="Albert Sans"/>
              </a:rPr>
              <a:t>exportList() </a:t>
            </a:r>
            <a:endParaRPr sz="1800">
              <a:solidFill>
                <a:srgbClr val="0E366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141" name="Google Shape;14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4350" y="890775"/>
            <a:ext cx="3134150" cy="33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975" y="3297950"/>
            <a:ext cx="4043600" cy="95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2E8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2"/>
          <p:cNvSpPr/>
          <p:nvPr/>
        </p:nvSpPr>
        <p:spPr>
          <a:xfrm>
            <a:off x="467800" y="606225"/>
            <a:ext cx="1688512" cy="41009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E3661"/>
                </a:solidFill>
                <a:latin typeface="Philosopher"/>
              </a:rPr>
              <a:t>Security</a:t>
            </a:r>
          </a:p>
        </p:txBody>
      </p:sp>
      <p:sp>
        <p:nvSpPr>
          <p:cNvPr id="148" name="Google Shape;148;p12"/>
          <p:cNvSpPr txBox="1"/>
          <p:nvPr/>
        </p:nvSpPr>
        <p:spPr>
          <a:xfrm>
            <a:off x="2000250" y="1270000"/>
            <a:ext cx="4351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49" name="Google Shape;149;p12"/>
          <p:cNvSpPr txBox="1"/>
          <p:nvPr/>
        </p:nvSpPr>
        <p:spPr>
          <a:xfrm>
            <a:off x="467800" y="1168400"/>
            <a:ext cx="5958000" cy="36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3661"/>
              </a:buClr>
              <a:buSzPts val="1800"/>
              <a:buFont typeface="Albert Sans"/>
              <a:buChar char="●"/>
            </a:pPr>
            <a:r>
              <a:rPr lang="en" sz="1800">
                <a:solidFill>
                  <a:srgbClr val="0E3661"/>
                </a:solidFill>
                <a:latin typeface="Albert Sans"/>
                <a:ea typeface="Albert Sans"/>
                <a:cs typeface="Albert Sans"/>
                <a:sym typeface="Albert Sans"/>
              </a:rPr>
              <a:t>Argon-2D Password Encryption</a:t>
            </a:r>
            <a:endParaRPr sz="1800">
              <a:solidFill>
                <a:srgbClr val="0E366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3661"/>
              </a:buClr>
              <a:buSzPts val="1800"/>
              <a:buFont typeface="Albert Sans"/>
              <a:buChar char="●"/>
            </a:pPr>
            <a:r>
              <a:rPr lang="en" sz="1800">
                <a:solidFill>
                  <a:srgbClr val="0E3661"/>
                </a:solidFill>
                <a:latin typeface="Albert Sans"/>
                <a:ea typeface="Albert Sans"/>
                <a:cs typeface="Albert Sans"/>
                <a:sym typeface="Albert Sans"/>
              </a:rPr>
              <a:t>Content Security Headers</a:t>
            </a:r>
            <a:endParaRPr sz="1800">
              <a:solidFill>
                <a:srgbClr val="0E366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3661"/>
              </a:buClr>
              <a:buSzPts val="1800"/>
              <a:buFont typeface="Albert Sans"/>
              <a:buChar char="○"/>
            </a:pPr>
            <a:r>
              <a:rPr lang="en" sz="1800">
                <a:solidFill>
                  <a:srgbClr val="0E3661"/>
                </a:solidFill>
                <a:latin typeface="Albert Sans"/>
                <a:ea typeface="Albert Sans"/>
                <a:cs typeface="Albert Sans"/>
                <a:sym typeface="Albert Sans"/>
              </a:rPr>
              <a:t>Nonces for Inline JS and CSS</a:t>
            </a:r>
            <a:endParaRPr sz="1800">
              <a:solidFill>
                <a:srgbClr val="0E366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3661"/>
              </a:buClr>
              <a:buSzPts val="1800"/>
              <a:buFont typeface="Albert Sans"/>
              <a:buChar char="●"/>
            </a:pPr>
            <a:r>
              <a:rPr lang="en" sz="1800">
                <a:solidFill>
                  <a:srgbClr val="0E3661"/>
                </a:solidFill>
                <a:latin typeface="Albert Sans"/>
                <a:ea typeface="Albert Sans"/>
                <a:cs typeface="Albert Sans"/>
                <a:sym typeface="Albert Sans"/>
              </a:rPr>
              <a:t>CSRF Tokens for sensitive data</a:t>
            </a:r>
            <a:endParaRPr sz="1800">
              <a:solidFill>
                <a:srgbClr val="0E366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3661"/>
              </a:buClr>
              <a:buSzPts val="1800"/>
              <a:buFont typeface="Albert Sans"/>
              <a:buChar char="●"/>
            </a:pPr>
            <a:r>
              <a:rPr lang="en" sz="1800">
                <a:solidFill>
                  <a:srgbClr val="0E3661"/>
                </a:solidFill>
                <a:latin typeface="Albert Sans"/>
                <a:ea typeface="Albert Sans"/>
                <a:cs typeface="Albert Sans"/>
                <a:sym typeface="Albert Sans"/>
              </a:rPr>
              <a:t>Session </a:t>
            </a:r>
            <a:r>
              <a:rPr lang="en" sz="1800">
                <a:solidFill>
                  <a:srgbClr val="0E3661"/>
                </a:solidFill>
                <a:latin typeface="Albert Sans"/>
                <a:ea typeface="Albert Sans"/>
                <a:cs typeface="Albert Sans"/>
                <a:sym typeface="Albert Sans"/>
              </a:rPr>
              <a:t>management</a:t>
            </a:r>
            <a:endParaRPr sz="1800">
              <a:solidFill>
                <a:srgbClr val="0E366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3661"/>
              </a:buClr>
              <a:buSzPts val="1800"/>
              <a:buFont typeface="Albert Sans"/>
              <a:buChar char="○"/>
            </a:pPr>
            <a:r>
              <a:rPr lang="en" sz="1800">
                <a:solidFill>
                  <a:srgbClr val="0E3661"/>
                </a:solidFill>
                <a:latin typeface="Albert Sans"/>
                <a:ea typeface="Albert Sans"/>
                <a:cs typeface="Albert Sans"/>
                <a:sym typeface="Albert Sans"/>
              </a:rPr>
              <a:t>Timing out sessions </a:t>
            </a:r>
            <a:endParaRPr sz="1800">
              <a:solidFill>
                <a:srgbClr val="0E366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3661"/>
              </a:buClr>
              <a:buSzPts val="1800"/>
              <a:buFont typeface="Albert Sans"/>
              <a:buChar char="●"/>
            </a:pPr>
            <a:r>
              <a:rPr lang="en" sz="1800">
                <a:solidFill>
                  <a:srgbClr val="0E3661"/>
                </a:solidFill>
                <a:latin typeface="Albert Sans"/>
                <a:ea typeface="Albert Sans"/>
                <a:cs typeface="Albert Sans"/>
                <a:sym typeface="Albert Sans"/>
              </a:rPr>
              <a:t>Proper SQL usage</a:t>
            </a:r>
            <a:endParaRPr sz="1800">
              <a:solidFill>
                <a:srgbClr val="0E366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3661"/>
              </a:buClr>
              <a:buSzPts val="1800"/>
              <a:buFont typeface="Albert Sans"/>
              <a:buChar char="●"/>
            </a:pPr>
            <a:r>
              <a:rPr lang="en" sz="1800">
                <a:solidFill>
                  <a:srgbClr val="0E3661"/>
                </a:solidFill>
                <a:latin typeface="Albert Sans"/>
                <a:ea typeface="Albert Sans"/>
                <a:cs typeface="Albert Sans"/>
                <a:sym typeface="Albert Sans"/>
              </a:rPr>
              <a:t>Server Management</a:t>
            </a:r>
            <a:endParaRPr sz="1800">
              <a:solidFill>
                <a:srgbClr val="0E366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150" name="Google Shape;15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2475" y="733000"/>
            <a:ext cx="3258525" cy="26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2937" y="3698500"/>
            <a:ext cx="3857625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